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72" r:id="rId2"/>
    <p:sldMasterId id="2147483684" r:id="rId3"/>
  </p:sldMasterIdLst>
  <p:notesMasterIdLst>
    <p:notesMasterId r:id="rId28"/>
  </p:notesMasterIdLst>
  <p:sldIdLst>
    <p:sldId id="443" r:id="rId4"/>
    <p:sldId id="391" r:id="rId5"/>
    <p:sldId id="463" r:id="rId6"/>
    <p:sldId id="445" r:id="rId7"/>
    <p:sldId id="446" r:id="rId8"/>
    <p:sldId id="447" r:id="rId9"/>
    <p:sldId id="448" r:id="rId10"/>
    <p:sldId id="450" r:id="rId11"/>
    <p:sldId id="449" r:id="rId12"/>
    <p:sldId id="451" r:id="rId13"/>
    <p:sldId id="452" r:id="rId14"/>
    <p:sldId id="455" r:id="rId15"/>
    <p:sldId id="453" r:id="rId16"/>
    <p:sldId id="454" r:id="rId17"/>
    <p:sldId id="456" r:id="rId18"/>
    <p:sldId id="457" r:id="rId19"/>
    <p:sldId id="458" r:id="rId20"/>
    <p:sldId id="459" r:id="rId21"/>
    <p:sldId id="460" r:id="rId22"/>
    <p:sldId id="405" r:id="rId23"/>
    <p:sldId id="407" r:id="rId24"/>
    <p:sldId id="408" r:id="rId25"/>
    <p:sldId id="409" r:id="rId26"/>
    <p:sldId id="410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FF"/>
    <a:srgbClr val="CC00CC"/>
    <a:srgbClr val="00FF00"/>
    <a:srgbClr val="008000"/>
    <a:srgbClr val="339933"/>
    <a:srgbClr val="660066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36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0E6152-C8D4-4640-A53B-7A7EA713C197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435F630-55B7-4746-9C40-39FF0045E140}">
      <dgm:prSet phldrT="[Текст]"/>
      <dgm:spPr/>
      <dgm:t>
        <a:bodyPr/>
        <a:lstStyle/>
        <a:p>
          <a:r>
            <a:rPr lang="ru-RU" i="0" dirty="0" smtClean="0"/>
            <a:t>Сортамент прокатных профилей</a:t>
          </a:r>
          <a:endParaRPr lang="ru-RU" i="0" dirty="0"/>
        </a:p>
      </dgm:t>
    </dgm:pt>
    <dgm:pt modelId="{8C5B7CAF-E5A1-4C67-BD40-FA98723FC7C0}" type="parTrans" cxnId="{F107702F-C0DC-4BB6-9561-45CB5DFD0B3B}">
      <dgm:prSet/>
      <dgm:spPr/>
      <dgm:t>
        <a:bodyPr/>
        <a:lstStyle/>
        <a:p>
          <a:endParaRPr lang="ru-RU"/>
        </a:p>
      </dgm:t>
    </dgm:pt>
    <dgm:pt modelId="{4A82641F-5ED2-4CA7-AF99-6614484AD595}" type="sibTrans" cxnId="{F107702F-C0DC-4BB6-9561-45CB5DFD0B3B}">
      <dgm:prSet/>
      <dgm:spPr/>
      <dgm:t>
        <a:bodyPr/>
        <a:lstStyle/>
        <a:p>
          <a:endParaRPr lang="ru-RU"/>
        </a:p>
      </dgm:t>
    </dgm:pt>
    <dgm:pt modelId="{EF1D9673-9DF4-4C3B-BD60-ED8714F8F2BB}">
      <dgm:prSet phldrT="[Текст]"/>
      <dgm:spPr/>
      <dgm:t>
        <a:bodyPr/>
        <a:lstStyle/>
        <a:p>
          <a:r>
            <a:rPr lang="ru-RU" dirty="0" smtClean="0"/>
            <a:t>Сортовой прокат</a:t>
          </a:r>
          <a:endParaRPr lang="ru-RU" dirty="0"/>
        </a:p>
      </dgm:t>
    </dgm:pt>
    <dgm:pt modelId="{48DC016A-6B08-450E-9D44-C107A28492AF}" type="parTrans" cxnId="{74707AED-40B2-4B2C-8042-CF2615D5A96A}">
      <dgm:prSet/>
      <dgm:spPr/>
      <dgm:t>
        <a:bodyPr/>
        <a:lstStyle/>
        <a:p>
          <a:endParaRPr lang="ru-RU"/>
        </a:p>
      </dgm:t>
    </dgm:pt>
    <dgm:pt modelId="{442B496A-E2B4-4C25-9F4D-C5FBE6838F95}" type="sibTrans" cxnId="{74707AED-40B2-4B2C-8042-CF2615D5A96A}">
      <dgm:prSet/>
      <dgm:spPr/>
      <dgm:t>
        <a:bodyPr/>
        <a:lstStyle/>
        <a:p>
          <a:endParaRPr lang="ru-RU"/>
        </a:p>
      </dgm:t>
    </dgm:pt>
    <dgm:pt modelId="{089CE864-D737-421B-BD5A-750CA1EB0C50}">
      <dgm:prSet phldrT="[Текст]"/>
      <dgm:spPr/>
      <dgm:t>
        <a:bodyPr/>
        <a:lstStyle/>
        <a:p>
          <a:r>
            <a:rPr lang="ru-RU" dirty="0" smtClean="0"/>
            <a:t>Листовой прокат</a:t>
          </a:r>
          <a:endParaRPr lang="ru-RU" dirty="0"/>
        </a:p>
      </dgm:t>
    </dgm:pt>
    <dgm:pt modelId="{2DD90EAF-F432-441A-8204-C4C0610376ED}" type="parTrans" cxnId="{6964C4E7-5E36-4CF2-9C0B-4964249DB0B0}">
      <dgm:prSet/>
      <dgm:spPr/>
      <dgm:t>
        <a:bodyPr/>
        <a:lstStyle/>
        <a:p>
          <a:endParaRPr lang="ru-RU"/>
        </a:p>
      </dgm:t>
    </dgm:pt>
    <dgm:pt modelId="{1BD49226-021E-4CB4-9469-8744A2A0300A}" type="sibTrans" cxnId="{6964C4E7-5E36-4CF2-9C0B-4964249DB0B0}">
      <dgm:prSet/>
      <dgm:spPr/>
      <dgm:t>
        <a:bodyPr/>
        <a:lstStyle/>
        <a:p>
          <a:endParaRPr lang="ru-RU"/>
        </a:p>
      </dgm:t>
    </dgm:pt>
    <dgm:pt modelId="{011DFEAB-DEA7-42CA-B2AC-206FB6DA1F3D}">
      <dgm:prSet phldrT="[Текст]"/>
      <dgm:spPr/>
      <dgm:t>
        <a:bodyPr/>
        <a:lstStyle/>
        <a:p>
          <a:r>
            <a:rPr lang="ru-RU" dirty="0" smtClean="0"/>
            <a:t>Трубы</a:t>
          </a:r>
          <a:endParaRPr lang="ru-RU" dirty="0"/>
        </a:p>
      </dgm:t>
    </dgm:pt>
    <dgm:pt modelId="{D3C36A93-B001-481D-8F4B-B36131CE7D46}" type="parTrans" cxnId="{FC77683E-B947-40EE-9B7E-834ADB891BEF}">
      <dgm:prSet/>
      <dgm:spPr/>
      <dgm:t>
        <a:bodyPr/>
        <a:lstStyle/>
        <a:p>
          <a:endParaRPr lang="ru-RU"/>
        </a:p>
      </dgm:t>
    </dgm:pt>
    <dgm:pt modelId="{B08B6EE1-511D-4556-9AE1-66C94137C335}" type="sibTrans" cxnId="{FC77683E-B947-40EE-9B7E-834ADB891BEF}">
      <dgm:prSet/>
      <dgm:spPr/>
      <dgm:t>
        <a:bodyPr/>
        <a:lstStyle/>
        <a:p>
          <a:endParaRPr lang="ru-RU"/>
        </a:p>
      </dgm:t>
    </dgm:pt>
    <dgm:pt modelId="{40A374BD-31C9-4243-868E-750041870008}">
      <dgm:prSet/>
      <dgm:spPr/>
      <dgm:t>
        <a:bodyPr/>
        <a:lstStyle/>
        <a:p>
          <a:r>
            <a:rPr lang="ru-RU" dirty="0" smtClean="0"/>
            <a:t>Специальные виды проката</a:t>
          </a:r>
          <a:endParaRPr lang="ru-RU" dirty="0"/>
        </a:p>
      </dgm:t>
    </dgm:pt>
    <dgm:pt modelId="{B307D8D7-869C-41A9-B87A-ACC2FC633111}" type="parTrans" cxnId="{EEA6B3D3-4931-4F1A-A9F7-6BEAE02338F0}">
      <dgm:prSet/>
      <dgm:spPr/>
      <dgm:t>
        <a:bodyPr/>
        <a:lstStyle/>
        <a:p>
          <a:endParaRPr lang="ru-RU"/>
        </a:p>
      </dgm:t>
    </dgm:pt>
    <dgm:pt modelId="{65521192-E575-40B0-9E9E-D80298E2AFB3}" type="sibTrans" cxnId="{EEA6B3D3-4931-4F1A-A9F7-6BEAE02338F0}">
      <dgm:prSet/>
      <dgm:spPr/>
      <dgm:t>
        <a:bodyPr/>
        <a:lstStyle/>
        <a:p>
          <a:endParaRPr lang="ru-RU"/>
        </a:p>
      </dgm:t>
    </dgm:pt>
    <dgm:pt modelId="{29310B74-98F3-4C30-86C9-E93810222A8F}">
      <dgm:prSet/>
      <dgm:spPr/>
      <dgm:t>
        <a:bodyPr/>
        <a:lstStyle/>
        <a:p>
          <a:r>
            <a:rPr lang="ru-RU" dirty="0" smtClean="0"/>
            <a:t>Периодический прокат</a:t>
          </a:r>
          <a:endParaRPr lang="ru-RU" dirty="0"/>
        </a:p>
      </dgm:t>
    </dgm:pt>
    <dgm:pt modelId="{7C093795-01AE-4CAF-A79F-29BE77E8445D}" type="parTrans" cxnId="{6FD5471B-19D2-4B50-AB2A-C9A52723BD17}">
      <dgm:prSet/>
      <dgm:spPr/>
      <dgm:t>
        <a:bodyPr/>
        <a:lstStyle/>
        <a:p>
          <a:endParaRPr lang="ru-RU"/>
        </a:p>
      </dgm:t>
    </dgm:pt>
    <dgm:pt modelId="{A1CC86F3-6E90-4B01-895A-0724BD0D2F34}" type="sibTrans" cxnId="{6FD5471B-19D2-4B50-AB2A-C9A52723BD17}">
      <dgm:prSet/>
      <dgm:spPr/>
      <dgm:t>
        <a:bodyPr/>
        <a:lstStyle/>
        <a:p>
          <a:endParaRPr lang="ru-RU"/>
        </a:p>
      </dgm:t>
    </dgm:pt>
    <dgm:pt modelId="{28E55A8E-0DFD-465F-8484-407A5DFD05AB}" type="pres">
      <dgm:prSet presAssocID="{F00E6152-C8D4-4640-A53B-7A7EA713C19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A14DF52-4BD1-404B-940B-BF1EBAA4900A}" type="pres">
      <dgm:prSet presAssocID="{3435F630-55B7-4746-9C40-39FF0045E140}" presName="root1" presStyleCnt="0"/>
      <dgm:spPr/>
    </dgm:pt>
    <dgm:pt modelId="{67B3A640-405B-4B02-AC00-D78CE421097C}" type="pres">
      <dgm:prSet presAssocID="{3435F630-55B7-4746-9C40-39FF0045E140}" presName="LevelOneTextNode" presStyleLbl="node0" presStyleIdx="0" presStyleCnt="1" custLinFactNeighborX="-21975" custLinFactNeighborY="-300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7CD7885-46AF-4B39-8C2D-E47A6FD23CF2}" type="pres">
      <dgm:prSet presAssocID="{3435F630-55B7-4746-9C40-39FF0045E140}" presName="level2hierChild" presStyleCnt="0"/>
      <dgm:spPr/>
    </dgm:pt>
    <dgm:pt modelId="{BC5D3E7D-C902-4607-A916-0D84A65AF8F1}" type="pres">
      <dgm:prSet presAssocID="{48DC016A-6B08-450E-9D44-C107A28492AF}" presName="conn2-1" presStyleLbl="parChTrans1D2" presStyleIdx="0" presStyleCnt="5"/>
      <dgm:spPr/>
      <dgm:t>
        <a:bodyPr/>
        <a:lstStyle/>
        <a:p>
          <a:endParaRPr lang="ru-RU"/>
        </a:p>
      </dgm:t>
    </dgm:pt>
    <dgm:pt modelId="{6E33CD8C-E27A-40A1-BCDB-F991243F6168}" type="pres">
      <dgm:prSet presAssocID="{48DC016A-6B08-450E-9D44-C107A28492AF}" presName="connTx" presStyleLbl="parChTrans1D2" presStyleIdx="0" presStyleCnt="5"/>
      <dgm:spPr/>
      <dgm:t>
        <a:bodyPr/>
        <a:lstStyle/>
        <a:p>
          <a:endParaRPr lang="ru-RU"/>
        </a:p>
      </dgm:t>
    </dgm:pt>
    <dgm:pt modelId="{A6FC6677-AFCE-4081-A334-C5B36990C2E9}" type="pres">
      <dgm:prSet presAssocID="{EF1D9673-9DF4-4C3B-BD60-ED8714F8F2BB}" presName="root2" presStyleCnt="0"/>
      <dgm:spPr/>
    </dgm:pt>
    <dgm:pt modelId="{9BDCD7FC-DA0E-41AF-9430-86035EF61BA0}" type="pres">
      <dgm:prSet presAssocID="{EF1D9673-9DF4-4C3B-BD60-ED8714F8F2BB}" presName="LevelTwoTextNode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600E611-89CF-449C-B3C1-C4E1BD9D5CC4}" type="pres">
      <dgm:prSet presAssocID="{EF1D9673-9DF4-4C3B-BD60-ED8714F8F2BB}" presName="level3hierChild" presStyleCnt="0"/>
      <dgm:spPr/>
    </dgm:pt>
    <dgm:pt modelId="{D4C6F44F-E12E-4A8E-9AA0-FB97C6F6D70E}" type="pres">
      <dgm:prSet presAssocID="{2DD90EAF-F432-441A-8204-C4C0610376ED}" presName="conn2-1" presStyleLbl="parChTrans1D2" presStyleIdx="1" presStyleCnt="5"/>
      <dgm:spPr/>
      <dgm:t>
        <a:bodyPr/>
        <a:lstStyle/>
        <a:p>
          <a:endParaRPr lang="ru-RU"/>
        </a:p>
      </dgm:t>
    </dgm:pt>
    <dgm:pt modelId="{B2802E3B-C5AC-418A-A0E4-6D052A50EA96}" type="pres">
      <dgm:prSet presAssocID="{2DD90EAF-F432-441A-8204-C4C0610376ED}" presName="connTx" presStyleLbl="parChTrans1D2" presStyleIdx="1" presStyleCnt="5"/>
      <dgm:spPr/>
      <dgm:t>
        <a:bodyPr/>
        <a:lstStyle/>
        <a:p>
          <a:endParaRPr lang="ru-RU"/>
        </a:p>
      </dgm:t>
    </dgm:pt>
    <dgm:pt modelId="{99C00EDF-5109-483E-A68E-F0680CB0825D}" type="pres">
      <dgm:prSet presAssocID="{089CE864-D737-421B-BD5A-750CA1EB0C50}" presName="root2" presStyleCnt="0"/>
      <dgm:spPr/>
    </dgm:pt>
    <dgm:pt modelId="{49FB77D1-9E16-4272-8171-C40E0CC0687D}" type="pres">
      <dgm:prSet presAssocID="{089CE864-D737-421B-BD5A-750CA1EB0C50}" presName="LevelTwoTextNode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AA854F3-8BD8-4F2A-BDF1-EC0DA4D63DBC}" type="pres">
      <dgm:prSet presAssocID="{089CE864-D737-421B-BD5A-750CA1EB0C50}" presName="level3hierChild" presStyleCnt="0"/>
      <dgm:spPr/>
    </dgm:pt>
    <dgm:pt modelId="{C7519814-9360-4CCA-9ACC-EA2C4B70DABD}" type="pres">
      <dgm:prSet presAssocID="{D3C36A93-B001-481D-8F4B-B36131CE7D46}" presName="conn2-1" presStyleLbl="parChTrans1D2" presStyleIdx="2" presStyleCnt="5"/>
      <dgm:spPr/>
      <dgm:t>
        <a:bodyPr/>
        <a:lstStyle/>
        <a:p>
          <a:endParaRPr lang="ru-RU"/>
        </a:p>
      </dgm:t>
    </dgm:pt>
    <dgm:pt modelId="{13B37949-D9C3-4F5E-B4D5-6201DB81779E}" type="pres">
      <dgm:prSet presAssocID="{D3C36A93-B001-481D-8F4B-B36131CE7D46}" presName="connTx" presStyleLbl="parChTrans1D2" presStyleIdx="2" presStyleCnt="5"/>
      <dgm:spPr/>
      <dgm:t>
        <a:bodyPr/>
        <a:lstStyle/>
        <a:p>
          <a:endParaRPr lang="ru-RU"/>
        </a:p>
      </dgm:t>
    </dgm:pt>
    <dgm:pt modelId="{56EE064A-4F1A-4538-8511-E7114540F007}" type="pres">
      <dgm:prSet presAssocID="{011DFEAB-DEA7-42CA-B2AC-206FB6DA1F3D}" presName="root2" presStyleCnt="0"/>
      <dgm:spPr/>
    </dgm:pt>
    <dgm:pt modelId="{BEABE882-A072-45C2-8AB9-A2FDA3784208}" type="pres">
      <dgm:prSet presAssocID="{011DFEAB-DEA7-42CA-B2AC-206FB6DA1F3D}" presName="LevelTwoTextNode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7385CA7-CDD4-491B-80AB-CD295B572CC5}" type="pres">
      <dgm:prSet presAssocID="{011DFEAB-DEA7-42CA-B2AC-206FB6DA1F3D}" presName="level3hierChild" presStyleCnt="0"/>
      <dgm:spPr/>
    </dgm:pt>
    <dgm:pt modelId="{EBC89940-1B9D-441D-8A64-9CFA714382D7}" type="pres">
      <dgm:prSet presAssocID="{B307D8D7-869C-41A9-B87A-ACC2FC633111}" presName="conn2-1" presStyleLbl="parChTrans1D2" presStyleIdx="3" presStyleCnt="5"/>
      <dgm:spPr/>
      <dgm:t>
        <a:bodyPr/>
        <a:lstStyle/>
        <a:p>
          <a:endParaRPr lang="ru-RU"/>
        </a:p>
      </dgm:t>
    </dgm:pt>
    <dgm:pt modelId="{318BC939-8B73-4D0A-887B-7F27F167E1FD}" type="pres">
      <dgm:prSet presAssocID="{B307D8D7-869C-41A9-B87A-ACC2FC633111}" presName="connTx" presStyleLbl="parChTrans1D2" presStyleIdx="3" presStyleCnt="5"/>
      <dgm:spPr/>
      <dgm:t>
        <a:bodyPr/>
        <a:lstStyle/>
        <a:p>
          <a:endParaRPr lang="ru-RU"/>
        </a:p>
      </dgm:t>
    </dgm:pt>
    <dgm:pt modelId="{E8FE55F7-2384-45D7-B69E-D8AAE1BDAA25}" type="pres">
      <dgm:prSet presAssocID="{40A374BD-31C9-4243-868E-750041870008}" presName="root2" presStyleCnt="0"/>
      <dgm:spPr/>
    </dgm:pt>
    <dgm:pt modelId="{E69CFD4E-FFB2-469D-ABDF-A6B40C50F341}" type="pres">
      <dgm:prSet presAssocID="{40A374BD-31C9-4243-868E-750041870008}" presName="LevelTwoTextNode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EC0FD59-5133-4907-9DDF-DCFAF18C33BF}" type="pres">
      <dgm:prSet presAssocID="{40A374BD-31C9-4243-868E-750041870008}" presName="level3hierChild" presStyleCnt="0"/>
      <dgm:spPr/>
    </dgm:pt>
    <dgm:pt modelId="{F634CE01-46B8-4A52-8229-1106E894DBFC}" type="pres">
      <dgm:prSet presAssocID="{7C093795-01AE-4CAF-A79F-29BE77E8445D}" presName="conn2-1" presStyleLbl="parChTrans1D2" presStyleIdx="4" presStyleCnt="5"/>
      <dgm:spPr/>
      <dgm:t>
        <a:bodyPr/>
        <a:lstStyle/>
        <a:p>
          <a:endParaRPr lang="ru-RU"/>
        </a:p>
      </dgm:t>
    </dgm:pt>
    <dgm:pt modelId="{B53FE13F-B6CA-4890-9832-77591DC96696}" type="pres">
      <dgm:prSet presAssocID="{7C093795-01AE-4CAF-A79F-29BE77E8445D}" presName="connTx" presStyleLbl="parChTrans1D2" presStyleIdx="4" presStyleCnt="5"/>
      <dgm:spPr/>
      <dgm:t>
        <a:bodyPr/>
        <a:lstStyle/>
        <a:p>
          <a:endParaRPr lang="ru-RU"/>
        </a:p>
      </dgm:t>
    </dgm:pt>
    <dgm:pt modelId="{D5EA5FB2-5006-40D5-BED7-950A3B607CC4}" type="pres">
      <dgm:prSet presAssocID="{29310B74-98F3-4C30-86C9-E93810222A8F}" presName="root2" presStyleCnt="0"/>
      <dgm:spPr/>
    </dgm:pt>
    <dgm:pt modelId="{E55457C9-E6EC-4DDE-965C-820E4A949682}" type="pres">
      <dgm:prSet presAssocID="{29310B74-98F3-4C30-86C9-E93810222A8F}" presName="LevelTwoTextNode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0E54B8A-23EA-4F32-9467-4D59587EA0B0}" type="pres">
      <dgm:prSet presAssocID="{29310B74-98F3-4C30-86C9-E93810222A8F}" presName="level3hierChild" presStyleCnt="0"/>
      <dgm:spPr/>
    </dgm:pt>
  </dgm:ptLst>
  <dgm:cxnLst>
    <dgm:cxn modelId="{6FD5471B-19D2-4B50-AB2A-C9A52723BD17}" srcId="{3435F630-55B7-4746-9C40-39FF0045E140}" destId="{29310B74-98F3-4C30-86C9-E93810222A8F}" srcOrd="4" destOrd="0" parTransId="{7C093795-01AE-4CAF-A79F-29BE77E8445D}" sibTransId="{A1CC86F3-6E90-4B01-895A-0724BD0D2F34}"/>
    <dgm:cxn modelId="{72296D55-CB65-426F-9BB2-A84312C69E5A}" type="presOf" srcId="{D3C36A93-B001-481D-8F4B-B36131CE7D46}" destId="{C7519814-9360-4CCA-9ACC-EA2C4B70DABD}" srcOrd="0" destOrd="0" presId="urn:microsoft.com/office/officeart/2005/8/layout/hierarchy2"/>
    <dgm:cxn modelId="{6D35BA56-0DAA-4B34-9CBB-7A8506CC2BF1}" type="presOf" srcId="{2DD90EAF-F432-441A-8204-C4C0610376ED}" destId="{D4C6F44F-E12E-4A8E-9AA0-FB97C6F6D70E}" srcOrd="0" destOrd="0" presId="urn:microsoft.com/office/officeart/2005/8/layout/hierarchy2"/>
    <dgm:cxn modelId="{22473C49-1FA5-4CC5-A645-1775B85C4670}" type="presOf" srcId="{2DD90EAF-F432-441A-8204-C4C0610376ED}" destId="{B2802E3B-C5AC-418A-A0E4-6D052A50EA96}" srcOrd="1" destOrd="0" presId="urn:microsoft.com/office/officeart/2005/8/layout/hierarchy2"/>
    <dgm:cxn modelId="{D14CA1C0-AD0C-49D5-8DD6-FECF254DC410}" type="presOf" srcId="{48DC016A-6B08-450E-9D44-C107A28492AF}" destId="{6E33CD8C-E27A-40A1-BCDB-F991243F6168}" srcOrd="1" destOrd="0" presId="urn:microsoft.com/office/officeart/2005/8/layout/hierarchy2"/>
    <dgm:cxn modelId="{01382FB3-7BB3-4060-81B1-53EE850EE736}" type="presOf" srcId="{7C093795-01AE-4CAF-A79F-29BE77E8445D}" destId="{B53FE13F-B6CA-4890-9832-77591DC96696}" srcOrd="1" destOrd="0" presId="urn:microsoft.com/office/officeart/2005/8/layout/hierarchy2"/>
    <dgm:cxn modelId="{847D7B70-FD5A-4AF4-A146-48AB1BE6D4FF}" type="presOf" srcId="{B307D8D7-869C-41A9-B87A-ACC2FC633111}" destId="{EBC89940-1B9D-441D-8A64-9CFA714382D7}" srcOrd="0" destOrd="0" presId="urn:microsoft.com/office/officeart/2005/8/layout/hierarchy2"/>
    <dgm:cxn modelId="{E3D9F131-ACC4-466C-809D-7F87B9DD1252}" type="presOf" srcId="{B307D8D7-869C-41A9-B87A-ACC2FC633111}" destId="{318BC939-8B73-4D0A-887B-7F27F167E1FD}" srcOrd="1" destOrd="0" presId="urn:microsoft.com/office/officeart/2005/8/layout/hierarchy2"/>
    <dgm:cxn modelId="{F33B43C5-C635-4C0F-BA18-3341E7C23179}" type="presOf" srcId="{40A374BD-31C9-4243-868E-750041870008}" destId="{E69CFD4E-FFB2-469D-ABDF-A6B40C50F341}" srcOrd="0" destOrd="0" presId="urn:microsoft.com/office/officeart/2005/8/layout/hierarchy2"/>
    <dgm:cxn modelId="{5557F042-4898-4436-9DFC-1359168C84C6}" type="presOf" srcId="{089CE864-D737-421B-BD5A-750CA1EB0C50}" destId="{49FB77D1-9E16-4272-8171-C40E0CC0687D}" srcOrd="0" destOrd="0" presId="urn:microsoft.com/office/officeart/2005/8/layout/hierarchy2"/>
    <dgm:cxn modelId="{6621EFD2-58D3-43B4-B25B-A13F68D91102}" type="presOf" srcId="{48DC016A-6B08-450E-9D44-C107A28492AF}" destId="{BC5D3E7D-C902-4607-A916-0D84A65AF8F1}" srcOrd="0" destOrd="0" presId="urn:microsoft.com/office/officeart/2005/8/layout/hierarchy2"/>
    <dgm:cxn modelId="{DC3E5651-F9D3-4A11-8B54-4134DA8E9ABB}" type="presOf" srcId="{F00E6152-C8D4-4640-A53B-7A7EA713C197}" destId="{28E55A8E-0DFD-465F-8484-407A5DFD05AB}" srcOrd="0" destOrd="0" presId="urn:microsoft.com/office/officeart/2005/8/layout/hierarchy2"/>
    <dgm:cxn modelId="{2F51ED56-B24B-4638-9AD3-A4940A07A4CA}" type="presOf" srcId="{3435F630-55B7-4746-9C40-39FF0045E140}" destId="{67B3A640-405B-4B02-AC00-D78CE421097C}" srcOrd="0" destOrd="0" presId="urn:microsoft.com/office/officeart/2005/8/layout/hierarchy2"/>
    <dgm:cxn modelId="{51759C4A-0470-4169-88DD-8AEEDB99FC3F}" type="presOf" srcId="{7C093795-01AE-4CAF-A79F-29BE77E8445D}" destId="{F634CE01-46B8-4A52-8229-1106E894DBFC}" srcOrd="0" destOrd="0" presId="urn:microsoft.com/office/officeart/2005/8/layout/hierarchy2"/>
    <dgm:cxn modelId="{F107702F-C0DC-4BB6-9561-45CB5DFD0B3B}" srcId="{F00E6152-C8D4-4640-A53B-7A7EA713C197}" destId="{3435F630-55B7-4746-9C40-39FF0045E140}" srcOrd="0" destOrd="0" parTransId="{8C5B7CAF-E5A1-4C67-BD40-FA98723FC7C0}" sibTransId="{4A82641F-5ED2-4CA7-AF99-6614484AD595}"/>
    <dgm:cxn modelId="{74707AED-40B2-4B2C-8042-CF2615D5A96A}" srcId="{3435F630-55B7-4746-9C40-39FF0045E140}" destId="{EF1D9673-9DF4-4C3B-BD60-ED8714F8F2BB}" srcOrd="0" destOrd="0" parTransId="{48DC016A-6B08-450E-9D44-C107A28492AF}" sibTransId="{442B496A-E2B4-4C25-9F4D-C5FBE6838F95}"/>
    <dgm:cxn modelId="{094849DE-7600-47AE-9460-DBBCCD028049}" type="presOf" srcId="{EF1D9673-9DF4-4C3B-BD60-ED8714F8F2BB}" destId="{9BDCD7FC-DA0E-41AF-9430-86035EF61BA0}" srcOrd="0" destOrd="0" presId="urn:microsoft.com/office/officeart/2005/8/layout/hierarchy2"/>
    <dgm:cxn modelId="{FC77683E-B947-40EE-9B7E-834ADB891BEF}" srcId="{3435F630-55B7-4746-9C40-39FF0045E140}" destId="{011DFEAB-DEA7-42CA-B2AC-206FB6DA1F3D}" srcOrd="2" destOrd="0" parTransId="{D3C36A93-B001-481D-8F4B-B36131CE7D46}" sibTransId="{B08B6EE1-511D-4556-9AE1-66C94137C335}"/>
    <dgm:cxn modelId="{28AF53F4-FBA6-4D9B-91D6-FF2B3E3D4155}" type="presOf" srcId="{D3C36A93-B001-481D-8F4B-B36131CE7D46}" destId="{13B37949-D9C3-4F5E-B4D5-6201DB81779E}" srcOrd="1" destOrd="0" presId="urn:microsoft.com/office/officeart/2005/8/layout/hierarchy2"/>
    <dgm:cxn modelId="{EEA6B3D3-4931-4F1A-A9F7-6BEAE02338F0}" srcId="{3435F630-55B7-4746-9C40-39FF0045E140}" destId="{40A374BD-31C9-4243-868E-750041870008}" srcOrd="3" destOrd="0" parTransId="{B307D8D7-869C-41A9-B87A-ACC2FC633111}" sibTransId="{65521192-E575-40B0-9E9E-D80298E2AFB3}"/>
    <dgm:cxn modelId="{9F83BAC4-2FCC-4267-9C65-1001EC73D609}" type="presOf" srcId="{011DFEAB-DEA7-42CA-B2AC-206FB6DA1F3D}" destId="{BEABE882-A072-45C2-8AB9-A2FDA3784208}" srcOrd="0" destOrd="0" presId="urn:microsoft.com/office/officeart/2005/8/layout/hierarchy2"/>
    <dgm:cxn modelId="{FE042040-5F23-47AA-A85A-35102FB9C08C}" type="presOf" srcId="{29310B74-98F3-4C30-86C9-E93810222A8F}" destId="{E55457C9-E6EC-4DDE-965C-820E4A949682}" srcOrd="0" destOrd="0" presId="urn:microsoft.com/office/officeart/2005/8/layout/hierarchy2"/>
    <dgm:cxn modelId="{6964C4E7-5E36-4CF2-9C0B-4964249DB0B0}" srcId="{3435F630-55B7-4746-9C40-39FF0045E140}" destId="{089CE864-D737-421B-BD5A-750CA1EB0C50}" srcOrd="1" destOrd="0" parTransId="{2DD90EAF-F432-441A-8204-C4C0610376ED}" sibTransId="{1BD49226-021E-4CB4-9469-8744A2A0300A}"/>
    <dgm:cxn modelId="{DBB25F41-2B0D-468C-AD9B-BDBF33790120}" type="presParOf" srcId="{28E55A8E-0DFD-465F-8484-407A5DFD05AB}" destId="{4A14DF52-4BD1-404B-940B-BF1EBAA4900A}" srcOrd="0" destOrd="0" presId="urn:microsoft.com/office/officeart/2005/8/layout/hierarchy2"/>
    <dgm:cxn modelId="{49D41B2B-C731-4292-867F-8032C2431B27}" type="presParOf" srcId="{4A14DF52-4BD1-404B-940B-BF1EBAA4900A}" destId="{67B3A640-405B-4B02-AC00-D78CE421097C}" srcOrd="0" destOrd="0" presId="urn:microsoft.com/office/officeart/2005/8/layout/hierarchy2"/>
    <dgm:cxn modelId="{E9470394-1AC0-4FB4-B2F0-1BB961F88B80}" type="presParOf" srcId="{4A14DF52-4BD1-404B-940B-BF1EBAA4900A}" destId="{D7CD7885-46AF-4B39-8C2D-E47A6FD23CF2}" srcOrd="1" destOrd="0" presId="urn:microsoft.com/office/officeart/2005/8/layout/hierarchy2"/>
    <dgm:cxn modelId="{7C7E5451-0BB1-4CE8-8B07-84B04F1C0310}" type="presParOf" srcId="{D7CD7885-46AF-4B39-8C2D-E47A6FD23CF2}" destId="{BC5D3E7D-C902-4607-A916-0D84A65AF8F1}" srcOrd="0" destOrd="0" presId="urn:microsoft.com/office/officeart/2005/8/layout/hierarchy2"/>
    <dgm:cxn modelId="{E989990C-16B7-48A8-B3A9-AF75F92B4EBF}" type="presParOf" srcId="{BC5D3E7D-C902-4607-A916-0D84A65AF8F1}" destId="{6E33CD8C-E27A-40A1-BCDB-F991243F6168}" srcOrd="0" destOrd="0" presId="urn:microsoft.com/office/officeart/2005/8/layout/hierarchy2"/>
    <dgm:cxn modelId="{654D2E47-F6F4-4A62-BF05-CD45191D1CC1}" type="presParOf" srcId="{D7CD7885-46AF-4B39-8C2D-E47A6FD23CF2}" destId="{A6FC6677-AFCE-4081-A334-C5B36990C2E9}" srcOrd="1" destOrd="0" presId="urn:microsoft.com/office/officeart/2005/8/layout/hierarchy2"/>
    <dgm:cxn modelId="{A8F1EBA9-E38F-4574-90EA-54209849A66B}" type="presParOf" srcId="{A6FC6677-AFCE-4081-A334-C5B36990C2E9}" destId="{9BDCD7FC-DA0E-41AF-9430-86035EF61BA0}" srcOrd="0" destOrd="0" presId="urn:microsoft.com/office/officeart/2005/8/layout/hierarchy2"/>
    <dgm:cxn modelId="{7F3339E4-561B-4386-B5E5-5BDE6D65C985}" type="presParOf" srcId="{A6FC6677-AFCE-4081-A334-C5B36990C2E9}" destId="{E600E611-89CF-449C-B3C1-C4E1BD9D5CC4}" srcOrd="1" destOrd="0" presId="urn:microsoft.com/office/officeart/2005/8/layout/hierarchy2"/>
    <dgm:cxn modelId="{27EFCA84-AC1A-4FDA-B577-DA6F84E64011}" type="presParOf" srcId="{D7CD7885-46AF-4B39-8C2D-E47A6FD23CF2}" destId="{D4C6F44F-E12E-4A8E-9AA0-FB97C6F6D70E}" srcOrd="2" destOrd="0" presId="urn:microsoft.com/office/officeart/2005/8/layout/hierarchy2"/>
    <dgm:cxn modelId="{A003798A-1D7F-4BD5-A66C-696172C18890}" type="presParOf" srcId="{D4C6F44F-E12E-4A8E-9AA0-FB97C6F6D70E}" destId="{B2802E3B-C5AC-418A-A0E4-6D052A50EA96}" srcOrd="0" destOrd="0" presId="urn:microsoft.com/office/officeart/2005/8/layout/hierarchy2"/>
    <dgm:cxn modelId="{8EE47134-E490-4240-9FC9-F37A88125CA2}" type="presParOf" srcId="{D7CD7885-46AF-4B39-8C2D-E47A6FD23CF2}" destId="{99C00EDF-5109-483E-A68E-F0680CB0825D}" srcOrd="3" destOrd="0" presId="urn:microsoft.com/office/officeart/2005/8/layout/hierarchy2"/>
    <dgm:cxn modelId="{CAE2F996-868C-4B7C-9911-8AD3274AEC3A}" type="presParOf" srcId="{99C00EDF-5109-483E-A68E-F0680CB0825D}" destId="{49FB77D1-9E16-4272-8171-C40E0CC0687D}" srcOrd="0" destOrd="0" presId="urn:microsoft.com/office/officeart/2005/8/layout/hierarchy2"/>
    <dgm:cxn modelId="{CBCDDFEF-2B3C-4120-8049-B93EDFA33A1C}" type="presParOf" srcId="{99C00EDF-5109-483E-A68E-F0680CB0825D}" destId="{5AA854F3-8BD8-4F2A-BDF1-EC0DA4D63DBC}" srcOrd="1" destOrd="0" presId="urn:microsoft.com/office/officeart/2005/8/layout/hierarchy2"/>
    <dgm:cxn modelId="{D6B2F16A-9AD6-45E4-B7DA-EFF87701F72A}" type="presParOf" srcId="{D7CD7885-46AF-4B39-8C2D-E47A6FD23CF2}" destId="{C7519814-9360-4CCA-9ACC-EA2C4B70DABD}" srcOrd="4" destOrd="0" presId="urn:microsoft.com/office/officeart/2005/8/layout/hierarchy2"/>
    <dgm:cxn modelId="{89BE42F0-B459-4D84-B12B-6B5647D94CA3}" type="presParOf" srcId="{C7519814-9360-4CCA-9ACC-EA2C4B70DABD}" destId="{13B37949-D9C3-4F5E-B4D5-6201DB81779E}" srcOrd="0" destOrd="0" presId="urn:microsoft.com/office/officeart/2005/8/layout/hierarchy2"/>
    <dgm:cxn modelId="{64B851FC-DB70-4E56-B683-465AE3A725BC}" type="presParOf" srcId="{D7CD7885-46AF-4B39-8C2D-E47A6FD23CF2}" destId="{56EE064A-4F1A-4538-8511-E7114540F007}" srcOrd="5" destOrd="0" presId="urn:microsoft.com/office/officeart/2005/8/layout/hierarchy2"/>
    <dgm:cxn modelId="{AEFC70E7-AAF5-4909-B4D6-7C94428BF344}" type="presParOf" srcId="{56EE064A-4F1A-4538-8511-E7114540F007}" destId="{BEABE882-A072-45C2-8AB9-A2FDA3784208}" srcOrd="0" destOrd="0" presId="urn:microsoft.com/office/officeart/2005/8/layout/hierarchy2"/>
    <dgm:cxn modelId="{1C7D507C-6BF4-480C-8F5F-4B4BC5D08702}" type="presParOf" srcId="{56EE064A-4F1A-4538-8511-E7114540F007}" destId="{07385CA7-CDD4-491B-80AB-CD295B572CC5}" srcOrd="1" destOrd="0" presId="urn:microsoft.com/office/officeart/2005/8/layout/hierarchy2"/>
    <dgm:cxn modelId="{179E282D-BEF2-4E17-9B10-C0B88CB514DD}" type="presParOf" srcId="{D7CD7885-46AF-4B39-8C2D-E47A6FD23CF2}" destId="{EBC89940-1B9D-441D-8A64-9CFA714382D7}" srcOrd="6" destOrd="0" presId="urn:microsoft.com/office/officeart/2005/8/layout/hierarchy2"/>
    <dgm:cxn modelId="{F2A3451B-2407-4C25-AAED-B8EB6DF06D30}" type="presParOf" srcId="{EBC89940-1B9D-441D-8A64-9CFA714382D7}" destId="{318BC939-8B73-4D0A-887B-7F27F167E1FD}" srcOrd="0" destOrd="0" presId="urn:microsoft.com/office/officeart/2005/8/layout/hierarchy2"/>
    <dgm:cxn modelId="{9628701C-8AA5-47D4-B9CA-312FD53D5D4A}" type="presParOf" srcId="{D7CD7885-46AF-4B39-8C2D-E47A6FD23CF2}" destId="{E8FE55F7-2384-45D7-B69E-D8AAE1BDAA25}" srcOrd="7" destOrd="0" presId="urn:microsoft.com/office/officeart/2005/8/layout/hierarchy2"/>
    <dgm:cxn modelId="{F381EA22-7602-41AE-9B94-34BF15C2E637}" type="presParOf" srcId="{E8FE55F7-2384-45D7-B69E-D8AAE1BDAA25}" destId="{E69CFD4E-FFB2-469D-ABDF-A6B40C50F341}" srcOrd="0" destOrd="0" presId="urn:microsoft.com/office/officeart/2005/8/layout/hierarchy2"/>
    <dgm:cxn modelId="{A244ACEB-B4A9-4D0B-A3C6-60B9828DAF3D}" type="presParOf" srcId="{E8FE55F7-2384-45D7-B69E-D8AAE1BDAA25}" destId="{AEC0FD59-5133-4907-9DDF-DCFAF18C33BF}" srcOrd="1" destOrd="0" presId="urn:microsoft.com/office/officeart/2005/8/layout/hierarchy2"/>
    <dgm:cxn modelId="{EE15822C-64EC-4065-87E2-0D61501EACC2}" type="presParOf" srcId="{D7CD7885-46AF-4B39-8C2D-E47A6FD23CF2}" destId="{F634CE01-46B8-4A52-8229-1106E894DBFC}" srcOrd="8" destOrd="0" presId="urn:microsoft.com/office/officeart/2005/8/layout/hierarchy2"/>
    <dgm:cxn modelId="{055FF769-C415-4B06-A8DE-A963AACF8669}" type="presParOf" srcId="{F634CE01-46B8-4A52-8229-1106E894DBFC}" destId="{B53FE13F-B6CA-4890-9832-77591DC96696}" srcOrd="0" destOrd="0" presId="urn:microsoft.com/office/officeart/2005/8/layout/hierarchy2"/>
    <dgm:cxn modelId="{C09D070F-E787-4A0F-9C64-F817DAB0D3DF}" type="presParOf" srcId="{D7CD7885-46AF-4B39-8C2D-E47A6FD23CF2}" destId="{D5EA5FB2-5006-40D5-BED7-950A3B607CC4}" srcOrd="9" destOrd="0" presId="urn:microsoft.com/office/officeart/2005/8/layout/hierarchy2"/>
    <dgm:cxn modelId="{4C3857EA-9BA1-4B75-9D08-33CBD0219A0C}" type="presParOf" srcId="{D5EA5FB2-5006-40D5-BED7-950A3B607CC4}" destId="{E55457C9-E6EC-4DDE-965C-820E4A949682}" srcOrd="0" destOrd="0" presId="urn:microsoft.com/office/officeart/2005/8/layout/hierarchy2"/>
    <dgm:cxn modelId="{62EC015B-E9A1-4BA0-A6F0-56C9C3578DA0}" type="presParOf" srcId="{D5EA5FB2-5006-40D5-BED7-950A3B607CC4}" destId="{50E54B8A-23EA-4F32-9467-4D59587EA0B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B3A640-405B-4B02-AC00-D78CE421097C}">
      <dsp:nvSpPr>
        <dsp:cNvPr id="0" name=""/>
        <dsp:cNvSpPr/>
      </dsp:nvSpPr>
      <dsp:spPr>
        <a:xfrm>
          <a:off x="0" y="2335394"/>
          <a:ext cx="2056165" cy="10280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i="0" kern="1200" dirty="0" smtClean="0"/>
            <a:t>Сортамент прокатных профилей</a:t>
          </a:r>
          <a:endParaRPr lang="ru-RU" sz="2200" i="0" kern="1200" dirty="0"/>
        </a:p>
      </dsp:txBody>
      <dsp:txXfrm>
        <a:off x="30111" y="2365505"/>
        <a:ext cx="1995943" cy="967860"/>
      </dsp:txXfrm>
    </dsp:sp>
    <dsp:sp modelId="{BC5D3E7D-C902-4607-A916-0D84A65AF8F1}">
      <dsp:nvSpPr>
        <dsp:cNvPr id="0" name=""/>
        <dsp:cNvSpPr/>
      </dsp:nvSpPr>
      <dsp:spPr>
        <a:xfrm rot="17629893">
          <a:off x="1295961" y="1666520"/>
          <a:ext cx="2551232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2551232" y="160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2507796" y="1618801"/>
        <a:ext cx="127561" cy="127561"/>
      </dsp:txXfrm>
    </dsp:sp>
    <dsp:sp modelId="{9BDCD7FC-DA0E-41AF-9430-86035EF61BA0}">
      <dsp:nvSpPr>
        <dsp:cNvPr id="0" name=""/>
        <dsp:cNvSpPr/>
      </dsp:nvSpPr>
      <dsp:spPr>
        <a:xfrm>
          <a:off x="3086989" y="1687"/>
          <a:ext cx="2056165" cy="10280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Сортовой прокат</a:t>
          </a:r>
          <a:endParaRPr lang="ru-RU" sz="2200" kern="1200" dirty="0"/>
        </a:p>
      </dsp:txBody>
      <dsp:txXfrm>
        <a:off x="3117100" y="31798"/>
        <a:ext cx="1995943" cy="967860"/>
      </dsp:txXfrm>
    </dsp:sp>
    <dsp:sp modelId="{D4C6F44F-E12E-4A8E-9AA0-FB97C6F6D70E}">
      <dsp:nvSpPr>
        <dsp:cNvPr id="0" name=""/>
        <dsp:cNvSpPr/>
      </dsp:nvSpPr>
      <dsp:spPr>
        <a:xfrm rot="18710226">
          <a:off x="1798863" y="2257668"/>
          <a:ext cx="1545427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545427" y="160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532941" y="2235094"/>
        <a:ext cx="77271" cy="77271"/>
      </dsp:txXfrm>
    </dsp:sp>
    <dsp:sp modelId="{49FB77D1-9E16-4272-8171-C40E0CC0687D}">
      <dsp:nvSpPr>
        <dsp:cNvPr id="0" name=""/>
        <dsp:cNvSpPr/>
      </dsp:nvSpPr>
      <dsp:spPr>
        <a:xfrm>
          <a:off x="3086989" y="1183983"/>
          <a:ext cx="2056165" cy="10280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Листовой прокат</a:t>
          </a:r>
          <a:endParaRPr lang="ru-RU" sz="2200" kern="1200" dirty="0"/>
        </a:p>
      </dsp:txBody>
      <dsp:txXfrm>
        <a:off x="3117100" y="1214094"/>
        <a:ext cx="1995943" cy="967860"/>
      </dsp:txXfrm>
    </dsp:sp>
    <dsp:sp modelId="{C7519814-9360-4CCA-9ACC-EA2C4B70DABD}">
      <dsp:nvSpPr>
        <dsp:cNvPr id="0" name=""/>
        <dsp:cNvSpPr/>
      </dsp:nvSpPr>
      <dsp:spPr>
        <a:xfrm rot="102965">
          <a:off x="2055934" y="2848816"/>
          <a:ext cx="1031285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031285" y="160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545795" y="2839096"/>
        <a:ext cx="51564" cy="51564"/>
      </dsp:txXfrm>
    </dsp:sp>
    <dsp:sp modelId="{BEABE882-A072-45C2-8AB9-A2FDA3784208}">
      <dsp:nvSpPr>
        <dsp:cNvPr id="0" name=""/>
        <dsp:cNvSpPr/>
      </dsp:nvSpPr>
      <dsp:spPr>
        <a:xfrm>
          <a:off x="3086989" y="2366278"/>
          <a:ext cx="2056165" cy="10280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Трубы</a:t>
          </a:r>
          <a:endParaRPr lang="ru-RU" sz="2200" kern="1200" dirty="0"/>
        </a:p>
      </dsp:txBody>
      <dsp:txXfrm>
        <a:off x="3117100" y="2396389"/>
        <a:ext cx="1995943" cy="967860"/>
      </dsp:txXfrm>
    </dsp:sp>
    <dsp:sp modelId="{EBC89940-1B9D-441D-8A64-9CFA714382D7}">
      <dsp:nvSpPr>
        <dsp:cNvPr id="0" name=""/>
        <dsp:cNvSpPr/>
      </dsp:nvSpPr>
      <dsp:spPr>
        <a:xfrm rot="2978751">
          <a:off x="1775587" y="3439963"/>
          <a:ext cx="1591979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591979" y="160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531778" y="3416226"/>
        <a:ext cx="79598" cy="79598"/>
      </dsp:txXfrm>
    </dsp:sp>
    <dsp:sp modelId="{E69CFD4E-FFB2-469D-ABDF-A6B40C50F341}">
      <dsp:nvSpPr>
        <dsp:cNvPr id="0" name=""/>
        <dsp:cNvSpPr/>
      </dsp:nvSpPr>
      <dsp:spPr>
        <a:xfrm>
          <a:off x="3086989" y="3548573"/>
          <a:ext cx="2056165" cy="10280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Специальные виды проката</a:t>
          </a:r>
          <a:endParaRPr lang="ru-RU" sz="2200" kern="1200" dirty="0"/>
        </a:p>
      </dsp:txBody>
      <dsp:txXfrm>
        <a:off x="3117100" y="3578684"/>
        <a:ext cx="1995943" cy="967860"/>
      </dsp:txXfrm>
    </dsp:sp>
    <dsp:sp modelId="{F634CE01-46B8-4A52-8229-1106E894DBFC}">
      <dsp:nvSpPr>
        <dsp:cNvPr id="0" name=""/>
        <dsp:cNvSpPr/>
      </dsp:nvSpPr>
      <dsp:spPr>
        <a:xfrm rot="4003006">
          <a:off x="1267651" y="4031111"/>
          <a:ext cx="2607852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2607852" y="160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2506381" y="3981977"/>
        <a:ext cx="130392" cy="130392"/>
      </dsp:txXfrm>
    </dsp:sp>
    <dsp:sp modelId="{E55457C9-E6EC-4DDE-965C-820E4A949682}">
      <dsp:nvSpPr>
        <dsp:cNvPr id="0" name=""/>
        <dsp:cNvSpPr/>
      </dsp:nvSpPr>
      <dsp:spPr>
        <a:xfrm>
          <a:off x="3086989" y="4730869"/>
          <a:ext cx="2056165" cy="10280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Периодический прокат</a:t>
          </a:r>
          <a:endParaRPr lang="ru-RU" sz="2200" kern="1200" dirty="0"/>
        </a:p>
      </dsp:txBody>
      <dsp:txXfrm>
        <a:off x="3117100" y="4760980"/>
        <a:ext cx="1995943" cy="9678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786E96-BAAF-4C8C-9D33-AE42956211C3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D9E56B-CF1B-4FA8-AECF-7F16895565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881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341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7341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73A851-FAB1-46A8-8705-B1F34C810E54}" type="slidenum">
              <a:rPr lang="ru-RU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ECC3D0-375C-4387-8D56-8B37CBE5274D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1072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C2EED-0A30-4334-B68B-263A869731FA}" type="datetime1">
              <a:rPr lang="ru-RU" smtClean="0"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E951A-EADA-4F42-AA8A-15C7913C0B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1309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5FB3-5CD4-46C8-B63E-ECC2D9FF8553}" type="datetime1">
              <a:rPr lang="ru-RU" smtClean="0"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E951A-EADA-4F42-AA8A-15C7913C0B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4929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0931F-BCC6-4323-BC42-84AA62737887}" type="datetime1">
              <a:rPr lang="ru-RU" smtClean="0"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E951A-EADA-4F42-AA8A-15C7913C0B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44894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D8C3-97CC-47F8-A43E-2F9EF7356B4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25.06.2021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9D8F3-0DDE-4063-9B34-F463212CC52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1317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D8C3-97CC-47F8-A43E-2F9EF7356B4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25.06.2021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9D8F3-0DDE-4063-9B34-F463212CC52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997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D8C3-97CC-47F8-A43E-2F9EF7356B4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25.06.2021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9D8F3-0DDE-4063-9B34-F463212CC52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4926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D8C3-97CC-47F8-A43E-2F9EF7356B4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25.06.2021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9D8F3-0DDE-4063-9B34-F463212CC52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9928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D8C3-97CC-47F8-A43E-2F9EF7356B4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25.06.2021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9D8F3-0DDE-4063-9B34-F463212CC52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6450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D8C3-97CC-47F8-A43E-2F9EF7356B4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25.06.2021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9D8F3-0DDE-4063-9B34-F463212CC52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56461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D8C3-97CC-47F8-A43E-2F9EF7356B4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25.06.2021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9D8F3-0DDE-4063-9B34-F463212CC52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7983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D8C3-97CC-47F8-A43E-2F9EF7356B4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25.06.2021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9D8F3-0DDE-4063-9B34-F463212CC52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32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3C97-2320-41EA-830B-873312B5D3A7}" type="datetime1">
              <a:rPr lang="ru-RU" smtClean="0"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E951A-EADA-4F42-AA8A-15C7913C0B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9102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D8C3-97CC-47F8-A43E-2F9EF7356B4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25.06.2021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9D8F3-0DDE-4063-9B34-F463212CC52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7002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D8C3-97CC-47F8-A43E-2F9EF7356B4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25.06.2021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9D8F3-0DDE-4063-9B34-F463212CC52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9113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D8C3-97CC-47F8-A43E-2F9EF7356B4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25.06.2021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9D8F3-0DDE-4063-9B34-F463212CC52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628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prstClr val="black">
                    <a:tint val="75000"/>
                  </a:prstClr>
                </a:solidFill>
              </a:rPr>
              <a:t>Название лекции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FAE82-95C4-454D-A2A6-11ACD8293E8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4925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prstClr val="black">
                    <a:tint val="75000"/>
                  </a:prstClr>
                </a:solidFill>
              </a:rPr>
              <a:t>Название лекции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DD602-AD9A-408F-9A90-ED5CFA97210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3330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prstClr val="black">
                    <a:tint val="75000"/>
                  </a:prstClr>
                </a:solidFill>
              </a:rPr>
              <a:t>Название лекции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9A1C8-AD2A-4572-98FF-8BD2BBB5A69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4921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prstClr val="black">
                    <a:tint val="75000"/>
                  </a:prstClr>
                </a:solidFill>
              </a:rPr>
              <a:t>Название лекции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C59BC-147C-432E-AF4D-7AB629D2CB9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076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prstClr val="black">
                    <a:tint val="75000"/>
                  </a:prstClr>
                </a:solidFill>
              </a:rPr>
              <a:t>Название лекции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13C1D-57FD-44BD-83E5-EB32A54D763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2374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prstClr val="black">
                    <a:tint val="75000"/>
                  </a:prstClr>
                </a:solidFill>
              </a:rPr>
              <a:t>Название лекции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DF901-9630-4DF1-86DA-CCF165C69D3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4121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prstClr val="black">
                    <a:tint val="75000"/>
                  </a:prstClr>
                </a:solidFill>
              </a:rPr>
              <a:t>Название лекции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25A32-C13B-4CCD-AC45-4BFD3485047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096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4EC-C5F2-4F83-A812-88CE9A13C3C8}" type="datetime1">
              <a:rPr lang="ru-RU" smtClean="0"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E951A-EADA-4F42-AA8A-15C7913C0B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709260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prstClr val="black">
                    <a:tint val="75000"/>
                  </a:prstClr>
                </a:solidFill>
              </a:rPr>
              <a:t>Название лекции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47BAD-3E85-45F4-8C88-1BD8A8FDBDD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12706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prstClr val="black">
                    <a:tint val="75000"/>
                  </a:prstClr>
                </a:solidFill>
              </a:rPr>
              <a:t>Название лекции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BDA03-A72A-4A06-8EC3-BE7731090D9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2166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prstClr val="black">
                    <a:tint val="75000"/>
                  </a:prstClr>
                </a:solidFill>
              </a:rPr>
              <a:t>Название лекции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4F12D-6867-4B08-BCFC-23CC7D7B52D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1950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prstClr val="black">
                    <a:tint val="75000"/>
                  </a:prstClr>
                </a:solidFill>
              </a:rPr>
              <a:t>Название лекции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23E3C-0927-460D-97BC-DDD4EF75CDD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276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CF0BF-9474-4A78-A65F-6E6E82376AAC}" type="datetime1">
              <a:rPr lang="ru-RU" smtClean="0"/>
              <a:t>25.06.2021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E951A-EADA-4F42-AA8A-15C7913C0B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186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CB98D-6402-4926-BC3E-C12D46FB8B20}" type="datetime1">
              <a:rPr lang="ru-RU" smtClean="0"/>
              <a:t>25.06.2021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E951A-EADA-4F42-AA8A-15C7913C0B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9522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057C6-A8CA-4B29-9300-1313C1B259B9}" type="datetime1">
              <a:rPr lang="ru-RU" smtClean="0"/>
              <a:t>25.06.2021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E951A-EADA-4F42-AA8A-15C7913C0B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0792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E8C5E-9772-437F-925B-2D812D715822}" type="datetime1">
              <a:rPr lang="ru-RU" smtClean="0"/>
              <a:t>25.06.2021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E951A-EADA-4F42-AA8A-15C7913C0B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1371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05056-5CA9-435E-8503-8D13EA78352E}" type="datetime1">
              <a:rPr lang="ru-RU" smtClean="0"/>
              <a:t>25.06.2021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E951A-EADA-4F42-AA8A-15C7913C0B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530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067B6-6455-4A4F-99E8-3D8BEC60552B}" type="datetime1">
              <a:rPr lang="ru-RU" smtClean="0"/>
              <a:t>25.06.2021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E951A-EADA-4F42-AA8A-15C7913C0B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9040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44DA9-58C0-44DC-B4F3-62204FB2BCCC}" type="datetime1">
              <a:rPr lang="ru-RU" smtClean="0"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E951A-EADA-4F42-AA8A-15C7913C0B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1992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7D8C3-97CC-47F8-A43E-2F9EF7356B4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25.06.2021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E9D8F3-0DDE-4063-9B34-F463212CC52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50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88000">
              <a:srgbClr val="070D5D"/>
            </a:gs>
            <a:gs pos="91000">
              <a:srgbClr val="09104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21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>
                <a:solidFill>
                  <a:prstClr val="black">
                    <a:tint val="75000"/>
                  </a:prstClr>
                </a:solidFill>
              </a:rPr>
              <a:t>Название лекции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EBFD77-782F-4B1A-8041-E109FD2137C8}" type="slidenum">
              <a:rPr lang="ru-RU" b="1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b="1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3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3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9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image" Target="../media/image2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23.gif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22.jpg"/><Relationship Id="rId4" Type="http://schemas.openxmlformats.org/officeDocument/2006/relationships/diagramLayout" Target="../diagrams/layout1.xml"/><Relationship Id="rId9" Type="http://schemas.openxmlformats.org/officeDocument/2006/relationships/image" Target="../media/image2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3" name="Rectangle 5"/>
          <p:cNvSpPr>
            <a:spLocks noChangeArrowheads="1"/>
          </p:cNvSpPr>
          <p:nvPr/>
        </p:nvSpPr>
        <p:spPr bwMode="auto">
          <a:xfrm>
            <a:off x="430349" y="2491308"/>
            <a:ext cx="8712968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4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ЛЕКЦИЯ </a:t>
            </a:r>
            <a:r>
              <a:rPr lang="ru-RU" sz="4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3 </a:t>
            </a:r>
            <a:endParaRPr lang="ru-RU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ТЕОРИЯ </a:t>
            </a: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ПРОКАТКИ. </a:t>
            </a:r>
            <a:endParaRPr lang="ru-RU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Основные положения</a:t>
            </a:r>
            <a:endParaRPr lang="ru-RU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68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Скругленный прямоугольник 16"/>
          <p:cNvSpPr/>
          <p:nvPr/>
        </p:nvSpPr>
        <p:spPr>
          <a:xfrm>
            <a:off x="6215074" y="1978523"/>
            <a:ext cx="2786082" cy="928694"/>
          </a:xfrm>
          <a:prstGeom prst="roundRect">
            <a:avLst>
              <a:gd name="adj" fmla="val 10000"/>
            </a:avLst>
          </a:prstGeom>
          <a:solidFill>
            <a:schemeClr val="bg1"/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</p:sp>
      <p:sp>
        <p:nvSpPr>
          <p:cNvPr id="2058" name="Заголовок 2"/>
          <p:cNvSpPr>
            <a:spLocks noGrp="1"/>
          </p:cNvSpPr>
          <p:nvPr>
            <p:ph type="title"/>
          </p:nvPr>
        </p:nvSpPr>
        <p:spPr>
          <a:xfrm>
            <a:off x="214313" y="487363"/>
            <a:ext cx="8786812" cy="714375"/>
          </a:xfrm>
        </p:spPr>
        <p:txBody>
          <a:bodyPr/>
          <a:lstStyle/>
          <a:p>
            <a:pPr eaLnBrk="1" hangingPunct="1"/>
            <a:r>
              <a:rPr lang="ru-RU" sz="3600" b="1" smtClean="0">
                <a:solidFill>
                  <a:srgbClr val="FF9933"/>
                </a:solidFill>
              </a:rPr>
              <a:t>Параметры деформации при прокатке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63482" y="1978523"/>
            <a:ext cx="2857520" cy="928694"/>
          </a:xfrm>
          <a:prstGeom prst="roundRect">
            <a:avLst>
              <a:gd name="adj" fmla="val 10000"/>
            </a:avLst>
          </a:prstGeom>
          <a:solidFill>
            <a:schemeClr val="bg1"/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</p:sp>
      <p:sp>
        <p:nvSpPr>
          <p:cNvPr id="2062" name="Прямоугольник 6"/>
          <p:cNvSpPr>
            <a:spLocks noChangeArrowheads="1"/>
          </p:cNvSpPr>
          <p:nvPr/>
        </p:nvSpPr>
        <p:spPr bwMode="auto">
          <a:xfrm>
            <a:off x="117475" y="2079625"/>
            <a:ext cx="20558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000"/>
              <a:t>Коэффициент </a:t>
            </a:r>
            <a:br>
              <a:rPr lang="ru-RU" sz="2000"/>
            </a:br>
            <a:r>
              <a:rPr lang="ru-RU" sz="2000"/>
              <a:t>обжатия </a:t>
            </a:r>
            <a:r>
              <a:rPr lang="ru-RU" sz="2000">
                <a:sym typeface="Symbol" pitchFamily="18" charset="2"/>
              </a:rPr>
              <a:t> </a:t>
            </a:r>
            <a:r>
              <a:rPr lang="ru-RU" sz="2000"/>
              <a:t>:</a:t>
            </a:r>
          </a:p>
        </p:txBody>
      </p:sp>
      <p:sp>
        <p:nvSpPr>
          <p:cNvPr id="206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003425" y="2049463"/>
          <a:ext cx="1000125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90" name="Формула" r:id="rId3" imgW="609336" imgH="495085" progId="Equation.3">
                  <p:embed/>
                </p:oleObj>
              </mc:Choice>
              <mc:Fallback>
                <p:oleObj name="Формула" r:id="rId3" imgW="609336" imgH="49508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3425" y="2049463"/>
                        <a:ext cx="1000125" cy="806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Скругленный прямоугольник 9"/>
          <p:cNvSpPr/>
          <p:nvPr/>
        </p:nvSpPr>
        <p:spPr>
          <a:xfrm>
            <a:off x="3214678" y="1978523"/>
            <a:ext cx="2786082" cy="928694"/>
          </a:xfrm>
          <a:prstGeom prst="roundRect">
            <a:avLst>
              <a:gd name="adj" fmla="val 10000"/>
            </a:avLst>
          </a:prstGeom>
          <a:solidFill>
            <a:schemeClr val="bg1"/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</p:sp>
      <p:sp>
        <p:nvSpPr>
          <p:cNvPr id="2067" name="Прямоугольник 10"/>
          <p:cNvSpPr>
            <a:spLocks noChangeArrowheads="1"/>
          </p:cNvSpPr>
          <p:nvPr/>
        </p:nvSpPr>
        <p:spPr bwMode="auto">
          <a:xfrm>
            <a:off x="3214688" y="2043113"/>
            <a:ext cx="19780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000"/>
              <a:t>Коэффициент </a:t>
            </a:r>
            <a:br>
              <a:rPr lang="ru-RU" sz="2000"/>
            </a:br>
            <a:r>
              <a:rPr lang="ru-RU" sz="2000"/>
              <a:t>уширения </a:t>
            </a:r>
            <a:r>
              <a:rPr lang="ru-RU" sz="2000">
                <a:sym typeface="Symbol" pitchFamily="18" charset="2"/>
              </a:rPr>
              <a:t> </a:t>
            </a:r>
            <a:r>
              <a:rPr lang="ru-RU" sz="2000"/>
              <a:t>:</a:t>
            </a:r>
          </a:p>
        </p:txBody>
      </p:sp>
      <p:sp>
        <p:nvSpPr>
          <p:cNvPr id="2068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5121275" y="2049463"/>
          <a:ext cx="874713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91" name="Формула" r:id="rId5" imgW="533169" imgH="495085" progId="Equation.3">
                  <p:embed/>
                </p:oleObj>
              </mc:Choice>
              <mc:Fallback>
                <p:oleObj name="Формула" r:id="rId5" imgW="533169" imgH="49508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1275" y="2049463"/>
                        <a:ext cx="874713" cy="809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9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8054975" y="2038350"/>
          <a:ext cx="874713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92" name="Формула" r:id="rId7" imgW="533169" imgH="495085" progId="Equation.3">
                  <p:embed/>
                </p:oleObj>
              </mc:Choice>
              <mc:Fallback>
                <p:oleObj name="Формула" r:id="rId7" imgW="533169" imgH="49508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54975" y="2038350"/>
                        <a:ext cx="874713" cy="809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0" name="Прямоугольник 17"/>
          <p:cNvSpPr>
            <a:spLocks noChangeArrowheads="1"/>
          </p:cNvSpPr>
          <p:nvPr/>
        </p:nvSpPr>
        <p:spPr bwMode="auto">
          <a:xfrm>
            <a:off x="6178550" y="2043113"/>
            <a:ext cx="20812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000"/>
              <a:t>Коэффициент </a:t>
            </a:r>
            <a:br>
              <a:rPr lang="ru-RU" sz="2000"/>
            </a:br>
            <a:r>
              <a:rPr lang="ru-RU" sz="2000"/>
              <a:t>вытяжки </a:t>
            </a:r>
            <a:r>
              <a:rPr lang="ru-RU" sz="2000">
                <a:sym typeface="Symbol" pitchFamily="18" charset="2"/>
              </a:rPr>
              <a:t> </a:t>
            </a:r>
            <a:r>
              <a:rPr lang="ru-RU" sz="2000"/>
              <a:t>:</a:t>
            </a:r>
          </a:p>
        </p:txBody>
      </p:sp>
      <p:sp>
        <p:nvSpPr>
          <p:cNvPr id="2071" name="Прямоугольник 19"/>
          <p:cNvSpPr>
            <a:spLocks noChangeArrowheads="1"/>
          </p:cNvSpPr>
          <p:nvPr/>
        </p:nvSpPr>
        <p:spPr bwMode="auto">
          <a:xfrm>
            <a:off x="428625" y="2955925"/>
            <a:ext cx="82153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000" b="0" dirty="0">
                <a:solidFill>
                  <a:srgbClr val="00FF00"/>
                </a:solidFill>
              </a:rPr>
              <a:t>где </a:t>
            </a:r>
            <a:r>
              <a:rPr lang="ru-RU" sz="2000" b="0" i="1" dirty="0">
                <a:solidFill>
                  <a:srgbClr val="00FF00"/>
                </a:solidFill>
              </a:rPr>
              <a:t>L</a:t>
            </a:r>
            <a:r>
              <a:rPr lang="ru-RU" sz="2000" b="0" baseline="-25000" dirty="0">
                <a:solidFill>
                  <a:srgbClr val="00FF00"/>
                </a:solidFill>
              </a:rPr>
              <a:t>0</a:t>
            </a:r>
            <a:r>
              <a:rPr lang="ru-RU" sz="2000" b="0" dirty="0">
                <a:solidFill>
                  <a:srgbClr val="00FF00"/>
                </a:solidFill>
              </a:rPr>
              <a:t> и </a:t>
            </a:r>
            <a:r>
              <a:rPr lang="ru-RU" sz="2000" b="0" i="1" dirty="0">
                <a:solidFill>
                  <a:srgbClr val="00FF00"/>
                </a:solidFill>
              </a:rPr>
              <a:t>L</a:t>
            </a:r>
            <a:r>
              <a:rPr lang="ru-RU" sz="2000" b="0" baseline="-25000" dirty="0">
                <a:solidFill>
                  <a:srgbClr val="00FF00"/>
                </a:solidFill>
              </a:rPr>
              <a:t>1</a:t>
            </a:r>
            <a:r>
              <a:rPr lang="ru-RU" sz="2000" b="0" dirty="0">
                <a:solidFill>
                  <a:srgbClr val="00FF00"/>
                </a:solidFill>
              </a:rPr>
              <a:t> – длина заготовки, соответственно, до и после прокатки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960686" y="4232286"/>
            <a:ext cx="2925782" cy="1266304"/>
          </a:xfrm>
          <a:prstGeom prst="roundRect">
            <a:avLst>
              <a:gd name="adj" fmla="val 10000"/>
            </a:avLst>
          </a:prstGeom>
          <a:solidFill>
            <a:schemeClr val="bg1"/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</p:sp>
      <p:sp>
        <p:nvSpPr>
          <p:cNvPr id="2075" name="Прямоугольник 21"/>
          <p:cNvSpPr>
            <a:spLocks noChangeArrowheads="1"/>
          </p:cNvSpPr>
          <p:nvPr/>
        </p:nvSpPr>
        <p:spPr bwMode="auto">
          <a:xfrm>
            <a:off x="263525" y="3733800"/>
            <a:ext cx="5111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400" dirty="0">
                <a:solidFill>
                  <a:srgbClr val="00FF00"/>
                </a:solidFill>
              </a:rPr>
              <a:t>По закону постоянства объема:</a:t>
            </a:r>
          </a:p>
        </p:txBody>
      </p:sp>
      <p:sp>
        <p:nvSpPr>
          <p:cNvPr id="207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3233738" y="4378325"/>
          <a:ext cx="2319337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93" name="Формула" r:id="rId9" imgW="1117115" imgH="495085" progId="Equation.3">
                  <p:embed/>
                </p:oleObj>
              </mc:Choice>
              <mc:Fallback>
                <p:oleObj name="Формула" r:id="rId9" imgW="1117115" imgH="49508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3738" y="4378325"/>
                        <a:ext cx="2319337" cy="1025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Прямоугольник 24"/>
          <p:cNvSpPr/>
          <p:nvPr/>
        </p:nvSpPr>
        <p:spPr>
          <a:xfrm>
            <a:off x="117475" y="1397000"/>
            <a:ext cx="9144000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400" spc="-110" dirty="0">
                <a:solidFill>
                  <a:srgbClr val="00FF00"/>
                </a:solidFill>
                <a:latin typeface="Arial" charset="0"/>
              </a:rPr>
              <a:t>Для оценки величины деформации при прокатке используют:</a:t>
            </a:r>
          </a:p>
        </p:txBody>
      </p:sp>
      <p:sp>
        <p:nvSpPr>
          <p:cNvPr id="2078" name="Прямоугольник 25"/>
          <p:cNvSpPr>
            <a:spLocks noChangeArrowheads="1"/>
          </p:cNvSpPr>
          <p:nvPr/>
        </p:nvSpPr>
        <p:spPr bwMode="auto">
          <a:xfrm>
            <a:off x="446088" y="5621338"/>
            <a:ext cx="8105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000" b="0" dirty="0">
                <a:solidFill>
                  <a:srgbClr val="00FF00"/>
                </a:solidFill>
              </a:rPr>
              <a:t>где </a:t>
            </a:r>
            <a:r>
              <a:rPr lang="en-US" sz="2000" b="0" i="1" dirty="0">
                <a:solidFill>
                  <a:srgbClr val="00FF00"/>
                </a:solidFill>
              </a:rPr>
              <a:t>V</a:t>
            </a:r>
            <a:r>
              <a:rPr lang="ru-RU" sz="2000" b="0" baseline="-25000" dirty="0">
                <a:solidFill>
                  <a:srgbClr val="00FF00"/>
                </a:solidFill>
              </a:rPr>
              <a:t>0</a:t>
            </a:r>
            <a:r>
              <a:rPr lang="ru-RU" sz="2000" b="0" i="1" dirty="0">
                <a:solidFill>
                  <a:srgbClr val="00FF00"/>
                </a:solidFill>
              </a:rPr>
              <a:t> </a:t>
            </a:r>
            <a:r>
              <a:rPr lang="ru-RU" sz="2000" b="0" dirty="0">
                <a:solidFill>
                  <a:srgbClr val="00FF00"/>
                </a:solidFill>
              </a:rPr>
              <a:t>и</a:t>
            </a:r>
            <a:r>
              <a:rPr lang="ru-RU" sz="2000" b="0" i="1" dirty="0">
                <a:solidFill>
                  <a:srgbClr val="00FF00"/>
                </a:solidFill>
              </a:rPr>
              <a:t> </a:t>
            </a:r>
            <a:r>
              <a:rPr lang="en-US" sz="2000" b="0" i="1" dirty="0">
                <a:solidFill>
                  <a:srgbClr val="00FF00"/>
                </a:solidFill>
              </a:rPr>
              <a:t>V</a:t>
            </a:r>
            <a:r>
              <a:rPr lang="ru-RU" sz="2000" b="0" baseline="-25000" dirty="0">
                <a:solidFill>
                  <a:srgbClr val="00FF00"/>
                </a:solidFill>
              </a:rPr>
              <a:t>1 </a:t>
            </a:r>
            <a:r>
              <a:rPr lang="ru-RU" sz="2000" b="0" dirty="0">
                <a:solidFill>
                  <a:srgbClr val="00FF00"/>
                </a:solidFill>
              </a:rPr>
              <a:t> – объем металла, соответственно, до и после прокатки</a:t>
            </a:r>
          </a:p>
        </p:txBody>
      </p:sp>
      <p:sp>
        <p:nvSpPr>
          <p:cNvPr id="2079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80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8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82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84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8100392" y="6356350"/>
            <a:ext cx="586408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C27A83C-092E-44EB-A789-680E18182FF3}" type="slidenum">
              <a:rPr lang="ru-RU" smtClean="0">
                <a:solidFill>
                  <a:schemeClr val="bg1"/>
                </a:solidFill>
              </a:rPr>
              <a:pPr eaLnBrk="1" hangingPunct="1"/>
              <a:t>10</a:t>
            </a:fld>
            <a:endParaRPr lang="ru-RU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20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Скругленный прямоугольник 19"/>
          <p:cNvSpPr/>
          <p:nvPr/>
        </p:nvSpPr>
        <p:spPr>
          <a:xfrm>
            <a:off x="3841741" y="3140968"/>
            <a:ext cx="5075306" cy="1547248"/>
          </a:xfrm>
          <a:prstGeom prst="roundRect">
            <a:avLst>
              <a:gd name="adj" fmla="val 10000"/>
            </a:avLst>
          </a:prstGeom>
          <a:solidFill>
            <a:schemeClr val="bg1"/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</p:sp>
      <p:sp>
        <p:nvSpPr>
          <p:cNvPr id="24" name="Скругленный прямоугольник 23"/>
          <p:cNvSpPr/>
          <p:nvPr/>
        </p:nvSpPr>
        <p:spPr>
          <a:xfrm>
            <a:off x="2235168" y="5272424"/>
            <a:ext cx="4600638" cy="669916"/>
          </a:xfrm>
          <a:prstGeom prst="roundRect">
            <a:avLst>
              <a:gd name="adj" fmla="val 10000"/>
            </a:avLst>
          </a:prstGeom>
          <a:solidFill>
            <a:schemeClr val="bg1"/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</p:sp>
      <p:sp>
        <p:nvSpPr>
          <p:cNvPr id="15" name="Скругленный прямоугольник 14"/>
          <p:cNvSpPr/>
          <p:nvPr/>
        </p:nvSpPr>
        <p:spPr>
          <a:xfrm>
            <a:off x="276107" y="3140969"/>
            <a:ext cx="3408380" cy="1547247"/>
          </a:xfrm>
          <a:prstGeom prst="roundRect">
            <a:avLst>
              <a:gd name="adj" fmla="val 10000"/>
            </a:avLst>
          </a:prstGeom>
          <a:solidFill>
            <a:schemeClr val="bg1"/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</p:sp>
      <p:sp>
        <p:nvSpPr>
          <p:cNvPr id="5141" name="Прямоугольник 4"/>
          <p:cNvSpPr>
            <a:spLocks noChangeArrowheads="1"/>
          </p:cNvSpPr>
          <p:nvPr/>
        </p:nvSpPr>
        <p:spPr bwMode="auto">
          <a:xfrm>
            <a:off x="5684838" y="788988"/>
            <a:ext cx="26146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800" b="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</a:t>
            </a:r>
            <a:r>
              <a:rPr lang="en-US" sz="2800" b="0" i="1" baseline="-250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800" b="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2800" b="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</a:t>
            </a:r>
            <a:r>
              <a:rPr lang="en-US" sz="2800" b="0" i="1" baseline="-25000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2800" b="0" baseline="-25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b="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</a:t>
            </a:r>
            <a:r>
              <a:rPr lang="ru-RU" sz="2800" b="0" i="1" baseline="-250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800" b="0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0" dirty="0">
                <a:latin typeface="Times New Roman" pitchFamily="18" charset="0"/>
                <a:cs typeface="Times New Roman" pitchFamily="18" charset="0"/>
              </a:rPr>
              <a:t> = 0</a:t>
            </a:r>
          </a:p>
        </p:txBody>
      </p:sp>
      <p:sp>
        <p:nvSpPr>
          <p:cNvPr id="514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44" name="Прямоугольник 11"/>
          <p:cNvSpPr>
            <a:spLocks noChangeArrowheads="1"/>
          </p:cNvSpPr>
          <p:nvPr/>
        </p:nvSpPr>
        <p:spPr bwMode="auto">
          <a:xfrm>
            <a:off x="523875" y="1836084"/>
            <a:ext cx="808513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ru-RU" sz="4000" dirty="0">
                <a:solidFill>
                  <a:srgbClr val="00FF00"/>
                </a:solidFill>
              </a:rPr>
              <a:t>В практике чаще всего используют: </a:t>
            </a:r>
          </a:p>
        </p:txBody>
      </p:sp>
      <p:sp>
        <p:nvSpPr>
          <p:cNvPr id="514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6081713" y="3775075"/>
          <a:ext cx="2214562" cy="82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64" name="Формула" r:id="rId3" imgW="1333500" imgH="495300" progId="Equation.3">
                  <p:embed/>
                </p:oleObj>
              </mc:Choice>
              <mc:Fallback>
                <p:oleObj name="Формула" r:id="rId3" imgW="1333500" imgH="495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1713" y="3775075"/>
                        <a:ext cx="2214562" cy="820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6" name="Прямоугольник 15"/>
          <p:cNvSpPr>
            <a:spLocks noChangeArrowheads="1"/>
          </p:cNvSpPr>
          <p:nvPr/>
        </p:nvSpPr>
        <p:spPr bwMode="auto">
          <a:xfrm>
            <a:off x="227013" y="4786313"/>
            <a:ext cx="786447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600" dirty="0">
                <a:solidFill>
                  <a:srgbClr val="00FF00"/>
                </a:solidFill>
              </a:rPr>
              <a:t>Суммарный коэффициент вытяжки </a:t>
            </a:r>
            <a:r>
              <a:rPr lang="ru-RU" sz="2600" dirty="0">
                <a:solidFill>
                  <a:srgbClr val="00FF00"/>
                </a:solidFill>
                <a:sym typeface="Symbol" pitchFamily="18" charset="2"/>
              </a:rPr>
              <a:t></a:t>
            </a:r>
            <a:r>
              <a:rPr lang="ru-RU" sz="2600" baseline="-25000" dirty="0" err="1">
                <a:solidFill>
                  <a:srgbClr val="00FF00"/>
                </a:solidFill>
              </a:rPr>
              <a:t>сум</a:t>
            </a:r>
            <a:endParaRPr lang="ru-RU" sz="2600" baseline="-25000" dirty="0">
              <a:solidFill>
                <a:srgbClr val="00FF00"/>
              </a:solidFill>
            </a:endParaRPr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2563813" y="3663950"/>
          <a:ext cx="949325" cy="877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65" name="Формула" r:id="rId5" imgW="533169" imgH="495085" progId="Equation.3">
                  <p:embed/>
                </p:oleObj>
              </mc:Choice>
              <mc:Fallback>
                <p:oleObj name="Формула" r:id="rId5" imgW="533169" imgH="49508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3813" y="3663950"/>
                        <a:ext cx="949325" cy="877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7" name="Прямоугольник 17"/>
          <p:cNvSpPr>
            <a:spLocks noChangeArrowheads="1"/>
          </p:cNvSpPr>
          <p:nvPr/>
        </p:nvSpPr>
        <p:spPr bwMode="auto">
          <a:xfrm>
            <a:off x="263525" y="3602038"/>
            <a:ext cx="230028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400" dirty="0"/>
              <a:t>коэффициент </a:t>
            </a:r>
            <a:br>
              <a:rPr lang="ru-RU" sz="2400" dirty="0"/>
            </a:br>
            <a:r>
              <a:rPr lang="ru-RU" sz="2400" dirty="0"/>
              <a:t>вытяжки </a:t>
            </a:r>
            <a:r>
              <a:rPr lang="ru-RU" sz="2400" dirty="0">
                <a:sym typeface="Symbol" pitchFamily="18" charset="2"/>
              </a:rPr>
              <a:t></a:t>
            </a:r>
            <a:endParaRPr lang="ru-RU" sz="24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206875" y="3373438"/>
            <a:ext cx="3833813" cy="8318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400" spc="-100" dirty="0">
                <a:latin typeface="Arial" charset="0"/>
              </a:rPr>
              <a:t>относительную степень </a:t>
            </a:r>
            <a:br>
              <a:rPr lang="ru-RU" sz="2400" spc="-100" dirty="0">
                <a:latin typeface="Arial" charset="0"/>
              </a:rPr>
            </a:br>
            <a:r>
              <a:rPr lang="ru-RU" sz="2400" spc="-100" dirty="0">
                <a:latin typeface="Arial" charset="0"/>
              </a:rPr>
              <a:t>обжатия </a:t>
            </a:r>
            <a:r>
              <a:rPr lang="ru-RU" sz="2400" spc="-100" dirty="0">
                <a:latin typeface="Arial" charset="0"/>
                <a:sym typeface="Symbol"/>
              </a:rPr>
              <a:t></a:t>
            </a:r>
            <a:endParaRPr lang="ru-RU" sz="2400" spc="-100" dirty="0">
              <a:latin typeface="Arial" charset="0"/>
            </a:endParaRPr>
          </a:p>
        </p:txBody>
      </p:sp>
      <p:sp>
        <p:nvSpPr>
          <p:cNvPr id="5149" name="Прямоугольник 20"/>
          <p:cNvSpPr>
            <a:spLocks noChangeArrowheads="1"/>
          </p:cNvSpPr>
          <p:nvPr/>
        </p:nvSpPr>
        <p:spPr bwMode="auto">
          <a:xfrm>
            <a:off x="2452688" y="5299075"/>
            <a:ext cx="41608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>
                <a:sym typeface="Symbol" pitchFamily="18" charset="2"/>
              </a:rPr>
              <a:t></a:t>
            </a:r>
            <a:r>
              <a:rPr lang="ru-RU" sz="2800" baseline="-25000"/>
              <a:t>сум</a:t>
            </a:r>
            <a:r>
              <a:rPr lang="ru-RU" sz="2800"/>
              <a:t> = </a:t>
            </a:r>
            <a:r>
              <a:rPr lang="ru-RU" sz="2800">
                <a:sym typeface="Symbol" pitchFamily="18" charset="2"/>
              </a:rPr>
              <a:t></a:t>
            </a:r>
            <a:r>
              <a:rPr lang="ru-RU" sz="2800" baseline="-25000"/>
              <a:t>1</a:t>
            </a:r>
            <a:r>
              <a:rPr lang="ru-RU" sz="2800">
                <a:sym typeface="Symbol" pitchFamily="18" charset="2"/>
              </a:rPr>
              <a:t></a:t>
            </a:r>
            <a:r>
              <a:rPr lang="ru-RU" sz="2800" baseline="-25000"/>
              <a:t>2</a:t>
            </a:r>
            <a:r>
              <a:rPr lang="ru-RU" sz="2800">
                <a:sym typeface="Symbol" pitchFamily="18" charset="2"/>
              </a:rPr>
              <a:t></a:t>
            </a:r>
            <a:r>
              <a:rPr lang="ru-RU" sz="2800" baseline="-25000"/>
              <a:t>3 </a:t>
            </a:r>
            <a:r>
              <a:rPr lang="ru-RU" sz="2800">
                <a:sym typeface="Symbol" pitchFamily="18" charset="2"/>
              </a:rPr>
              <a:t></a:t>
            </a:r>
            <a:r>
              <a:rPr lang="ru-RU" sz="2800"/>
              <a:t> </a:t>
            </a:r>
            <a:r>
              <a:rPr lang="ru-RU" sz="2800">
                <a:sym typeface="Symbol" pitchFamily="18" charset="2"/>
              </a:rPr>
              <a:t></a:t>
            </a:r>
            <a:r>
              <a:rPr lang="en-US" sz="2800" i="1" baseline="-25000"/>
              <a:t>n</a:t>
            </a:r>
            <a:r>
              <a:rPr lang="ru-RU" sz="2800" baseline="-25000"/>
              <a:t>-1</a:t>
            </a:r>
            <a:r>
              <a:rPr lang="ru-RU" sz="2800">
                <a:sym typeface="Symbol" pitchFamily="18" charset="2"/>
              </a:rPr>
              <a:t></a:t>
            </a:r>
            <a:r>
              <a:rPr lang="en-US" sz="2800" i="1" baseline="-25000"/>
              <a:t>n</a:t>
            </a:r>
            <a:endParaRPr lang="ru-RU" sz="2800"/>
          </a:p>
        </p:txBody>
      </p:sp>
      <p:sp>
        <p:nvSpPr>
          <p:cNvPr id="5150" name="Прямоугольник 22"/>
          <p:cNvSpPr>
            <a:spLocks noChangeArrowheads="1"/>
          </p:cNvSpPr>
          <p:nvPr/>
        </p:nvSpPr>
        <p:spPr bwMode="auto">
          <a:xfrm>
            <a:off x="4143375" y="5948363"/>
            <a:ext cx="4572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b="0" dirty="0">
                <a:solidFill>
                  <a:srgbClr val="00FF00"/>
                </a:solidFill>
              </a:rPr>
              <a:t>где </a:t>
            </a:r>
            <a:r>
              <a:rPr lang="ru-RU" b="0" i="1" dirty="0">
                <a:solidFill>
                  <a:srgbClr val="00FF00"/>
                </a:solidFill>
              </a:rPr>
              <a:t>n</a:t>
            </a:r>
            <a:r>
              <a:rPr lang="ru-RU" b="0" dirty="0">
                <a:solidFill>
                  <a:srgbClr val="00FF00"/>
                </a:solidFill>
              </a:rPr>
              <a:t> – число проходов при прокатке</a:t>
            </a:r>
          </a:p>
        </p:txBody>
      </p:sp>
      <p:sp>
        <p:nvSpPr>
          <p:cNvPr id="5151" name="Rectangle 9"/>
          <p:cNvSpPr>
            <a:spLocks noChangeArrowheads="1"/>
          </p:cNvSpPr>
          <p:nvPr/>
        </p:nvSpPr>
        <p:spPr bwMode="auto">
          <a:xfrm>
            <a:off x="174025" y="621765"/>
            <a:ext cx="8774112" cy="615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200" b="0" dirty="0">
                <a:solidFill>
                  <a:srgbClr val="FF0000"/>
                </a:solidFill>
              </a:rPr>
              <a:t>Параметры деформации при прокатке</a:t>
            </a:r>
          </a:p>
        </p:txBody>
      </p:sp>
      <p:sp>
        <p:nvSpPr>
          <p:cNvPr id="5153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8186490" y="6376243"/>
            <a:ext cx="561974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CF2D8EB4-382F-4C2E-BDC2-A50ED1F35852}" type="slidenum">
              <a:rPr lang="ru-RU" smtClean="0">
                <a:solidFill>
                  <a:schemeClr val="bg1"/>
                </a:solidFill>
              </a:rPr>
              <a:pPr eaLnBrk="1" hangingPunct="1"/>
              <a:t>11</a:t>
            </a:fld>
            <a:endParaRPr lang="ru-RU" smtClean="0">
              <a:solidFill>
                <a:schemeClr val="bg1"/>
              </a:solidFill>
            </a:endParaRPr>
          </a:p>
        </p:txBody>
      </p:sp>
      <p:sp>
        <p:nvSpPr>
          <p:cNvPr id="5156" name="Line 7"/>
          <p:cNvSpPr>
            <a:spLocks noChangeShapeType="1"/>
          </p:cNvSpPr>
          <p:nvPr/>
        </p:nvSpPr>
        <p:spPr bwMode="auto">
          <a:xfrm>
            <a:off x="179388" y="115888"/>
            <a:ext cx="86407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57" name="Line 8"/>
          <p:cNvSpPr>
            <a:spLocks noChangeShapeType="1"/>
          </p:cNvSpPr>
          <p:nvPr/>
        </p:nvSpPr>
        <p:spPr bwMode="auto">
          <a:xfrm>
            <a:off x="179388" y="476250"/>
            <a:ext cx="86407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486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124744"/>
            <a:ext cx="856895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400" dirty="0"/>
              <a:t>Захват металла вращающимися валками, сопровождающийся изменением размеров прокатываемой полосы, обеспечивается наличием контактного трения между полосой и рабочей поверхностью валков. </a:t>
            </a:r>
            <a:endParaRPr lang="ru-RU" sz="3400" dirty="0" smtClean="0"/>
          </a:p>
          <a:p>
            <a:pPr marL="571500" indent="-571500">
              <a:buFont typeface="Wingdings" pitchFamily="2" charset="2"/>
              <a:buChar char="Ø"/>
            </a:pPr>
            <a:r>
              <a:rPr lang="ru-RU" sz="3400" dirty="0" smtClean="0"/>
              <a:t>Условие </a:t>
            </a:r>
            <a:r>
              <a:rPr lang="ru-RU" sz="3400" dirty="0"/>
              <a:t>захвата металла валками обычно рассматривают </a:t>
            </a:r>
            <a:r>
              <a:rPr lang="ru-RU" sz="34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двух периодов прокатки</a:t>
            </a:r>
            <a:r>
              <a:rPr lang="ru-RU" sz="3400" dirty="0"/>
              <a:t>: </a:t>
            </a:r>
            <a:r>
              <a:rPr lang="ru-RU" sz="3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неустановившегося и установившегося.</a:t>
            </a:r>
            <a:endParaRPr lang="ru-RU" sz="3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332656"/>
            <a:ext cx="77981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Условие захвата металла валками</a:t>
            </a:r>
          </a:p>
        </p:txBody>
      </p:sp>
    </p:spTree>
    <p:extLst>
      <p:ext uri="{BB962C8B-B14F-4D97-AF65-F5344CB8AC3E}">
        <p14:creationId xmlns:p14="http://schemas.microsoft.com/office/powerpoint/2010/main" val="41387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2"/>
          <p:cNvSpPr>
            <a:spLocks noGrp="1"/>
          </p:cNvSpPr>
          <p:nvPr>
            <p:ph type="title"/>
          </p:nvPr>
        </p:nvSpPr>
        <p:spPr>
          <a:xfrm>
            <a:off x="142875" y="304800"/>
            <a:ext cx="8929688" cy="714375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rgbClr val="FF9933"/>
                </a:solidFill>
              </a:rPr>
              <a:t>Условие захвата металла валками</a:t>
            </a:r>
          </a:p>
        </p:txBody>
      </p:sp>
      <p:pic>
        <p:nvPicPr>
          <p:cNvPr id="27651" name="Picture 2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00" y="2162844"/>
            <a:ext cx="2957513" cy="3354388"/>
          </a:xfrm>
          <a:prstGeom prst="rect">
            <a:avLst/>
          </a:prstGeom>
          <a:noFill/>
          <a:ln w="2540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652" name="Прямоугольник 4"/>
          <p:cNvSpPr>
            <a:spLocks noChangeArrowheads="1"/>
          </p:cNvSpPr>
          <p:nvPr/>
        </p:nvSpPr>
        <p:spPr bwMode="auto">
          <a:xfrm>
            <a:off x="1760538" y="5656263"/>
            <a:ext cx="10080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 b="0">
                <a:solidFill>
                  <a:srgbClr val="FCFCC8"/>
                </a:solidFill>
                <a:sym typeface="Symbol" pitchFamily="18" charset="2"/>
              </a:rPr>
              <a:t></a:t>
            </a:r>
            <a:r>
              <a:rPr lang="ru-RU" sz="2800" b="0">
                <a:solidFill>
                  <a:srgbClr val="FCFCC8"/>
                </a:solidFill>
              </a:rPr>
              <a:t> </a:t>
            </a:r>
            <a:r>
              <a:rPr lang="ru-RU" sz="2800" b="0">
                <a:solidFill>
                  <a:srgbClr val="FCFCC8"/>
                </a:solidFill>
                <a:sym typeface="Symbol" pitchFamily="18" charset="2"/>
              </a:rPr>
              <a:t></a:t>
            </a:r>
            <a:endParaRPr lang="ru-RU" sz="2800" b="0">
              <a:solidFill>
                <a:srgbClr val="FCFCC8"/>
              </a:solidFill>
            </a:endParaRPr>
          </a:p>
        </p:txBody>
      </p:sp>
      <p:pic>
        <p:nvPicPr>
          <p:cNvPr id="27653" name="Picture 2" descr="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5738" y="2001838"/>
            <a:ext cx="3124200" cy="3435350"/>
          </a:xfrm>
          <a:prstGeom prst="rect">
            <a:avLst/>
          </a:prstGeom>
          <a:noFill/>
          <a:ln w="2540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654" name="Прямоугольник 6"/>
          <p:cNvSpPr>
            <a:spLocks noChangeArrowheads="1"/>
          </p:cNvSpPr>
          <p:nvPr/>
        </p:nvSpPr>
        <p:spPr bwMode="auto">
          <a:xfrm>
            <a:off x="5229225" y="1066800"/>
            <a:ext cx="3224213" cy="69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400" dirty="0">
                <a:solidFill>
                  <a:srgbClr val="00FF00"/>
                </a:solidFill>
              </a:rPr>
              <a:t>Установившийся </a:t>
            </a:r>
            <a:br>
              <a:rPr lang="ru-RU" sz="2400" dirty="0">
                <a:solidFill>
                  <a:srgbClr val="00FF00"/>
                </a:solidFill>
              </a:rPr>
            </a:br>
            <a:r>
              <a:rPr lang="ru-RU" sz="2400" dirty="0">
                <a:solidFill>
                  <a:srgbClr val="00FF00"/>
                </a:solidFill>
              </a:rPr>
              <a:t>период  прокатки</a:t>
            </a:r>
          </a:p>
        </p:txBody>
      </p:sp>
      <p:sp>
        <p:nvSpPr>
          <p:cNvPr id="27655" name="Прямоугольник 7"/>
          <p:cNvSpPr>
            <a:spLocks noChangeArrowheads="1"/>
          </p:cNvSpPr>
          <p:nvPr/>
        </p:nvSpPr>
        <p:spPr bwMode="auto">
          <a:xfrm>
            <a:off x="592138" y="1103313"/>
            <a:ext cx="3260725" cy="69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400" dirty="0">
                <a:solidFill>
                  <a:srgbClr val="00FF00"/>
                </a:solidFill>
              </a:rPr>
              <a:t>Неустановившийся </a:t>
            </a:r>
            <a:br>
              <a:rPr lang="ru-RU" sz="2400" dirty="0">
                <a:solidFill>
                  <a:srgbClr val="00FF00"/>
                </a:solidFill>
              </a:rPr>
            </a:br>
            <a:r>
              <a:rPr lang="ru-RU" sz="2400" dirty="0">
                <a:solidFill>
                  <a:srgbClr val="00FF00"/>
                </a:solidFill>
              </a:rPr>
              <a:t>период  прокатки</a:t>
            </a:r>
          </a:p>
        </p:txBody>
      </p:sp>
      <p:sp>
        <p:nvSpPr>
          <p:cNvPr id="27656" name="Прямоугольник 8"/>
          <p:cNvSpPr>
            <a:spLocks noChangeArrowheads="1"/>
          </p:cNvSpPr>
          <p:nvPr/>
        </p:nvSpPr>
        <p:spPr bwMode="auto">
          <a:xfrm>
            <a:off x="6218238" y="5680075"/>
            <a:ext cx="12938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 b="0">
                <a:solidFill>
                  <a:srgbClr val="FCFCC8"/>
                </a:solidFill>
                <a:sym typeface="Symbol" pitchFamily="18" charset="2"/>
              </a:rPr>
              <a:t></a:t>
            </a:r>
            <a:r>
              <a:rPr lang="ru-RU" sz="2800" b="0">
                <a:solidFill>
                  <a:srgbClr val="FCFCC8"/>
                </a:solidFill>
              </a:rPr>
              <a:t> </a:t>
            </a:r>
            <a:r>
              <a:rPr lang="ru-RU" sz="2800" b="0">
                <a:solidFill>
                  <a:srgbClr val="FCFCC8"/>
                </a:solidFill>
                <a:sym typeface="Symbol" pitchFamily="18" charset="2"/>
              </a:rPr>
              <a:t></a:t>
            </a:r>
            <a:r>
              <a:rPr lang="en-US" sz="2800" b="0">
                <a:solidFill>
                  <a:srgbClr val="FCFCC8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/2</a:t>
            </a:r>
            <a:endParaRPr lang="ru-RU" sz="2800" b="0">
              <a:solidFill>
                <a:srgbClr val="FCFCC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8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8028384" y="6226331"/>
            <a:ext cx="687218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16A7357-CE69-465D-8422-5794C8274FAB}" type="slidenum">
              <a:rPr lang="ru-RU" smtClean="0">
                <a:solidFill>
                  <a:schemeClr val="bg1"/>
                </a:solidFill>
              </a:rPr>
              <a:pPr eaLnBrk="1" hangingPunct="1"/>
              <a:t>13</a:t>
            </a:fld>
            <a:endParaRPr lang="ru-RU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76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88224" y="6309320"/>
            <a:ext cx="2133600" cy="365125"/>
          </a:xfrm>
        </p:spPr>
        <p:txBody>
          <a:bodyPr/>
          <a:lstStyle/>
          <a:p>
            <a:pPr>
              <a:defRPr/>
            </a:pPr>
            <a:fld id="{CA2DD602-AD9A-408F-9A90-ED5CFA9721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1189196"/>
            <a:ext cx="4752528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Первый период включает </a:t>
            </a:r>
            <a:endParaRPr lang="ru-RU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захват </a:t>
            </a: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полосы валками (или принудительную подачу ее в щель между валками) и </a:t>
            </a:r>
            <a:endParaRPr lang="ru-RU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заполнение </a:t>
            </a: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области деформирования до момента образования некоторой длины переднего конца полосы за пределами области деформирования. </a:t>
            </a:r>
            <a:endParaRPr lang="ru-RU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endParaRPr lang="ru-RU" sz="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По </a:t>
            </a: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мере заполнения щели между валками, условия деформирования металла непрерывно изменяются, что дало основание назвать данный период прокатки </a:t>
            </a:r>
            <a:r>
              <a:rPr lang="ru-RU" sz="2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неустановившимся</a:t>
            </a:r>
            <a:endParaRPr lang="ru-RU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116632"/>
            <a:ext cx="77981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Условие захвата металла валками</a:t>
            </a:r>
          </a:p>
        </p:txBody>
      </p:sp>
      <p:pic>
        <p:nvPicPr>
          <p:cNvPr id="8" name="Picture 2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420888"/>
            <a:ext cx="2957513" cy="3354388"/>
          </a:xfrm>
          <a:prstGeom prst="rect">
            <a:avLst/>
          </a:prstGeom>
          <a:noFill/>
          <a:ln w="2540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7"/>
          <p:cNvSpPr>
            <a:spLocks noChangeArrowheads="1"/>
          </p:cNvSpPr>
          <p:nvPr/>
        </p:nvSpPr>
        <p:spPr bwMode="auto">
          <a:xfrm>
            <a:off x="5292081" y="1103313"/>
            <a:ext cx="3600400" cy="880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Неустановившийся </a:t>
            </a:r>
            <a:b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период  прокатки</a:t>
            </a:r>
          </a:p>
        </p:txBody>
      </p:sp>
    </p:spTree>
    <p:extLst>
      <p:ext uri="{BB962C8B-B14F-4D97-AF65-F5344CB8AC3E}">
        <p14:creationId xmlns:p14="http://schemas.microsoft.com/office/powerpoint/2010/main" val="246529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88224" y="6309320"/>
            <a:ext cx="2133600" cy="365125"/>
          </a:xfrm>
        </p:spPr>
        <p:txBody>
          <a:bodyPr/>
          <a:lstStyle/>
          <a:p>
            <a:pPr>
              <a:defRPr/>
            </a:pPr>
            <a:fld id="{CA2DD602-AD9A-408F-9A90-ED5CFA9721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1189196"/>
            <a:ext cx="4752528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Второй период прокатки 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начинается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 момента выхода переднего конца полосы через сечение выхода, а </a:t>
            </a:r>
            <a:endParaRPr lang="ru-RU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заканчивается </a:t>
            </a: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при достижении задним концом сечения 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выхода.</a:t>
            </a:r>
          </a:p>
          <a:p>
            <a:endParaRPr lang="ru-RU" sz="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На </a:t>
            </a: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протяжении всего времени протекания второго периода параметры очага деформации остаются неизменными, поэтому второй период процесса прокатки называют установившимся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116632"/>
            <a:ext cx="77981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Условие захвата металла валками</a:t>
            </a:r>
          </a:p>
        </p:txBody>
      </p:sp>
      <p:sp>
        <p:nvSpPr>
          <p:cNvPr id="9" name="Прямоугольник 7"/>
          <p:cNvSpPr>
            <a:spLocks noChangeArrowheads="1"/>
          </p:cNvSpPr>
          <p:nvPr/>
        </p:nvSpPr>
        <p:spPr bwMode="auto">
          <a:xfrm>
            <a:off x="5292081" y="1103313"/>
            <a:ext cx="3600400" cy="890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Установившийся </a:t>
            </a: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период  прокатки</a:t>
            </a:r>
          </a:p>
        </p:txBody>
      </p:sp>
      <p:pic>
        <p:nvPicPr>
          <p:cNvPr id="10" name="Picture 2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4264" y="2513930"/>
            <a:ext cx="3124200" cy="3435350"/>
          </a:xfrm>
          <a:prstGeom prst="rect">
            <a:avLst/>
          </a:prstGeom>
          <a:noFill/>
          <a:ln w="2540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978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88224" y="6309320"/>
            <a:ext cx="2133600" cy="365125"/>
          </a:xfrm>
        </p:spPr>
        <p:txBody>
          <a:bodyPr/>
          <a:lstStyle/>
          <a:p>
            <a:pPr>
              <a:defRPr/>
            </a:pPr>
            <a:fld id="{CA2DD602-AD9A-408F-9A90-ED5CFA9721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980728"/>
            <a:ext cx="82809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Чем 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больше угол захвата, тем больший объем металла деформируется за один проход и тем выше производительность процесса прокатки. </a:t>
            </a:r>
            <a:endParaRPr lang="ru-RU" sz="2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ru-RU" sz="2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Улучшению </a:t>
            </a:r>
            <a:r>
              <a:rPr lang="ru-RU" sz="2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захвата металла валками способствуют следующие факторы:</a:t>
            </a:r>
          </a:p>
          <a:p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• повышение коэффициента трения, например, нанесением насечек на валках;</a:t>
            </a:r>
          </a:p>
          <a:p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• снижение величины обжатия;</a:t>
            </a:r>
          </a:p>
          <a:p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• увеличение диметра валков при данном обжатии;</a:t>
            </a:r>
          </a:p>
          <a:p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• использование вталкивающей силы, направленной на заготовку вдоль оси;</a:t>
            </a:r>
          </a:p>
          <a:p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• устройство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заходного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клина (фрезерование переднего конца заготовки под углом) и т.д.</a:t>
            </a:r>
          </a:p>
          <a:p>
            <a:endParaRPr lang="ru-RU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116632"/>
            <a:ext cx="77981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Условие захвата металла валками</a:t>
            </a:r>
          </a:p>
        </p:txBody>
      </p:sp>
    </p:spTree>
    <p:extLst>
      <p:ext uri="{BB962C8B-B14F-4D97-AF65-F5344CB8AC3E}">
        <p14:creationId xmlns:p14="http://schemas.microsoft.com/office/powerpoint/2010/main" val="286332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482543" y="1493810"/>
            <a:ext cx="3651301" cy="4125970"/>
          </a:xfrm>
          <a:prstGeom prst="roundRect">
            <a:avLst>
              <a:gd name="adj" fmla="val 10000"/>
            </a:avLst>
          </a:prstGeom>
          <a:solidFill>
            <a:schemeClr val="bg1"/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</p:sp>
      <p:sp>
        <p:nvSpPr>
          <p:cNvPr id="6150" name="Прямоугольник 5"/>
          <p:cNvSpPr>
            <a:spLocks noChangeArrowheads="1"/>
          </p:cNvSpPr>
          <p:nvPr/>
        </p:nvSpPr>
        <p:spPr bwMode="auto">
          <a:xfrm>
            <a:off x="665163" y="1663700"/>
            <a:ext cx="3322637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</a:rPr>
              <a:t>Скорость выхода заготовки из валков </a:t>
            </a:r>
            <a:r>
              <a:rPr lang="en-US" sz="2400" i="1" dirty="0" err="1">
                <a:solidFill>
                  <a:srgbClr val="FF0000"/>
                </a:solidFill>
              </a:rPr>
              <a:t>V</a:t>
            </a:r>
            <a:r>
              <a:rPr lang="en-US" sz="2400" i="1" baseline="-25000" dirty="0" err="1">
                <a:solidFill>
                  <a:srgbClr val="FF0000"/>
                </a:solidFill>
              </a:rPr>
              <a:t>h</a:t>
            </a:r>
            <a:r>
              <a:rPr lang="ru-RU" sz="2400" dirty="0">
                <a:solidFill>
                  <a:srgbClr val="FF0000"/>
                </a:solidFill>
              </a:rPr>
              <a:t> всегда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ru-RU" sz="2400" dirty="0">
                <a:solidFill>
                  <a:srgbClr val="FF0000"/>
                </a:solidFill>
              </a:rPr>
              <a:t>больше, </a:t>
            </a:r>
            <a:br>
              <a:rPr lang="ru-RU" sz="2400" dirty="0">
                <a:solidFill>
                  <a:srgbClr val="FF0000"/>
                </a:solidFill>
              </a:rPr>
            </a:br>
            <a:r>
              <a:rPr lang="ru-RU" sz="2400" dirty="0">
                <a:solidFill>
                  <a:srgbClr val="FF0000"/>
                </a:solidFill>
              </a:rPr>
              <a:t>а скорость входа заготовки в валки </a:t>
            </a:r>
            <a:r>
              <a:rPr lang="en-US" sz="2400" i="1" dirty="0">
                <a:solidFill>
                  <a:srgbClr val="FF0000"/>
                </a:solidFill>
              </a:rPr>
              <a:t>V</a:t>
            </a:r>
            <a:r>
              <a:rPr lang="ru-RU" sz="2400" i="1" baseline="-25000" dirty="0">
                <a:solidFill>
                  <a:srgbClr val="FF0000"/>
                </a:solidFill>
              </a:rPr>
              <a:t>н</a:t>
            </a:r>
            <a:r>
              <a:rPr lang="ru-RU" sz="2400" dirty="0">
                <a:solidFill>
                  <a:srgbClr val="FF0000"/>
                </a:solidFill>
              </a:rPr>
              <a:t> меньше окружной скорости валков</a:t>
            </a:r>
          </a:p>
        </p:txBody>
      </p:sp>
      <p:sp>
        <p:nvSpPr>
          <p:cNvPr id="6151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6152" name="Picture 5" descr="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8063" y="1711871"/>
            <a:ext cx="3883025" cy="3589337"/>
          </a:xfrm>
          <a:prstGeom prst="rect">
            <a:avLst/>
          </a:prstGeom>
          <a:noFill/>
          <a:ln w="2540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5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8332788" y="6356350"/>
            <a:ext cx="35401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528C33C-5D85-4A95-AA9B-501D0A671A82}" type="slidenum">
              <a:rPr lang="ru-RU" smtClean="0">
                <a:solidFill>
                  <a:schemeClr val="bg1"/>
                </a:solidFill>
              </a:rPr>
              <a:pPr eaLnBrk="1" hangingPunct="1"/>
              <a:t>17</a:t>
            </a:fld>
            <a:endParaRPr lang="ru-RU" smtClean="0">
              <a:solidFill>
                <a:schemeClr val="bg1"/>
              </a:solidFill>
            </a:endParaRPr>
          </a:p>
        </p:txBody>
      </p:sp>
      <p:sp>
        <p:nvSpPr>
          <p:cNvPr id="6156" name="Line 5"/>
          <p:cNvSpPr>
            <a:spLocks noChangeShapeType="1"/>
          </p:cNvSpPr>
          <p:nvPr/>
        </p:nvSpPr>
        <p:spPr bwMode="auto">
          <a:xfrm>
            <a:off x="179388" y="6354763"/>
            <a:ext cx="8640762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7" name="Line 6"/>
          <p:cNvSpPr>
            <a:spLocks noChangeShapeType="1"/>
          </p:cNvSpPr>
          <p:nvPr/>
        </p:nvSpPr>
        <p:spPr bwMode="auto">
          <a:xfrm>
            <a:off x="179388" y="6715125"/>
            <a:ext cx="8640762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8" name="Заголовок 2"/>
          <p:cNvSpPr>
            <a:spLocks noGrp="1"/>
          </p:cNvSpPr>
          <p:nvPr>
            <p:ph type="title"/>
          </p:nvPr>
        </p:nvSpPr>
        <p:spPr>
          <a:xfrm>
            <a:off x="0" y="308202"/>
            <a:ext cx="8929687" cy="714375"/>
          </a:xfrm>
        </p:spPr>
        <p:txBody>
          <a:bodyPr>
            <a:noAutofit/>
          </a:bodyPr>
          <a:lstStyle/>
          <a:p>
            <a:pPr eaLnBrk="1" hangingPunct="1"/>
            <a:r>
              <a:rPr lang="ru-RU" sz="60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Опережение</a:t>
            </a: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1443038" y="4451350"/>
          <a:ext cx="1668462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58" name="Формула" r:id="rId4" imgW="876240" imgH="495000" progId="Equation.3">
                  <p:embed/>
                </p:oleObj>
              </mc:Choice>
              <mc:Fallback>
                <p:oleObj name="Формула" r:id="rId4" imgW="87624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3038" y="4451350"/>
                        <a:ext cx="1668462" cy="949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8686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6152" name="Picture 5" descr="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052736"/>
            <a:ext cx="3583394" cy="3312368"/>
          </a:xfrm>
          <a:prstGeom prst="rect">
            <a:avLst/>
          </a:prstGeom>
          <a:noFill/>
          <a:ln w="2540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5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8332788" y="6356350"/>
            <a:ext cx="35401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528C33C-5D85-4A95-AA9B-501D0A671A82}" type="slidenum">
              <a:rPr lang="ru-RU" smtClean="0">
                <a:solidFill>
                  <a:schemeClr val="bg1"/>
                </a:solidFill>
              </a:rPr>
              <a:pPr eaLnBrk="1" hangingPunct="1"/>
              <a:t>18</a:t>
            </a:fld>
            <a:endParaRPr lang="ru-RU" smtClean="0">
              <a:solidFill>
                <a:schemeClr val="bg1"/>
              </a:solidFill>
            </a:endParaRPr>
          </a:p>
        </p:txBody>
      </p:sp>
      <p:sp>
        <p:nvSpPr>
          <p:cNvPr id="6156" name="Line 5"/>
          <p:cNvSpPr>
            <a:spLocks noChangeShapeType="1"/>
          </p:cNvSpPr>
          <p:nvPr/>
        </p:nvSpPr>
        <p:spPr bwMode="auto">
          <a:xfrm>
            <a:off x="179388" y="6354763"/>
            <a:ext cx="8640762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7" name="Line 6"/>
          <p:cNvSpPr>
            <a:spLocks noChangeShapeType="1"/>
          </p:cNvSpPr>
          <p:nvPr/>
        </p:nvSpPr>
        <p:spPr bwMode="auto">
          <a:xfrm>
            <a:off x="179388" y="6715125"/>
            <a:ext cx="8640762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8" name="Заголовок 2"/>
          <p:cNvSpPr>
            <a:spLocks noGrp="1"/>
          </p:cNvSpPr>
          <p:nvPr>
            <p:ph type="title"/>
          </p:nvPr>
        </p:nvSpPr>
        <p:spPr>
          <a:xfrm>
            <a:off x="0" y="116632"/>
            <a:ext cx="8929687" cy="714375"/>
          </a:xfrm>
        </p:spPr>
        <p:txBody>
          <a:bodyPr>
            <a:noAutofit/>
          </a:bodyPr>
          <a:lstStyle/>
          <a:p>
            <a:pPr eaLnBrk="1" hangingPunct="1"/>
            <a:r>
              <a:rPr lang="ru-RU" sz="60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Опережение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499769" y="1124744"/>
            <a:ext cx="4572000" cy="57246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Опережение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возрастает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увеличением обжатия, диаметра валков, коэффициента трения и переднего натяжения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полосы.</a:t>
            </a:r>
          </a:p>
          <a:p>
            <a:endParaRPr lang="ru-RU" sz="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 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при прокатке наблюдается </a:t>
            </a:r>
            <a:r>
              <a:rPr lang="ru-RU" sz="24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опережение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</a:t>
            </a:r>
            <a:r>
              <a:rPr lang="ru-RU" sz="24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отставание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следовательно, в очаге деформации есть сечение, в котором скорости движения заготовки и валков равны. Это </a:t>
            </a:r>
            <a:r>
              <a:rPr lang="ru-RU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сечение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называют </a:t>
            </a:r>
            <a:r>
              <a:rPr lang="ru-RU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критическим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 центральный угол, соответствующий ему, называют </a:t>
            </a:r>
            <a:r>
              <a:rPr lang="ru-RU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критическим углом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79388" y="4653136"/>
            <a:ext cx="3960564" cy="212365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79388" y="4653136"/>
            <a:ext cx="396056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/>
              <a:t>Очаг деформации от входного сечения до критического называют </a:t>
            </a:r>
            <a:r>
              <a:rPr lang="ru-RU" sz="2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зоной отставания</a:t>
            </a:r>
            <a:r>
              <a:rPr lang="ru-RU" sz="2200" dirty="0"/>
              <a:t>, а от критического сечения до выходного сечения – </a:t>
            </a:r>
            <a:r>
              <a:rPr lang="ru-RU" sz="2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зоной опережения</a:t>
            </a:r>
            <a:r>
              <a:rPr lang="ru-RU" sz="2200" dirty="0"/>
              <a:t>. </a:t>
            </a:r>
            <a:endParaRPr lang="ru-RU" sz="2200" b="1" dirty="0"/>
          </a:p>
        </p:txBody>
      </p:sp>
    </p:spTree>
    <p:extLst>
      <p:ext uri="{BB962C8B-B14F-4D97-AF65-F5344CB8AC3E}">
        <p14:creationId xmlns:p14="http://schemas.microsoft.com/office/powerpoint/2010/main" val="240348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155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8332788" y="6356350"/>
            <a:ext cx="35401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528C33C-5D85-4A95-AA9B-501D0A671A82}" type="slidenum">
              <a:rPr lang="ru-RU" smtClean="0">
                <a:solidFill>
                  <a:schemeClr val="bg1"/>
                </a:solidFill>
              </a:rPr>
              <a:pPr eaLnBrk="1" hangingPunct="1"/>
              <a:t>19</a:t>
            </a:fld>
            <a:endParaRPr lang="ru-RU" smtClean="0">
              <a:solidFill>
                <a:schemeClr val="bg1"/>
              </a:solidFill>
            </a:endParaRPr>
          </a:p>
        </p:txBody>
      </p:sp>
      <p:sp>
        <p:nvSpPr>
          <p:cNvPr id="6156" name="Line 5"/>
          <p:cNvSpPr>
            <a:spLocks noChangeShapeType="1"/>
          </p:cNvSpPr>
          <p:nvPr/>
        </p:nvSpPr>
        <p:spPr bwMode="auto">
          <a:xfrm>
            <a:off x="179388" y="6354763"/>
            <a:ext cx="8640762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7" name="Line 6"/>
          <p:cNvSpPr>
            <a:spLocks noChangeShapeType="1"/>
          </p:cNvSpPr>
          <p:nvPr/>
        </p:nvSpPr>
        <p:spPr bwMode="auto">
          <a:xfrm>
            <a:off x="179388" y="6715125"/>
            <a:ext cx="8640762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8" name="Заголовок 2"/>
          <p:cNvSpPr>
            <a:spLocks noGrp="1"/>
          </p:cNvSpPr>
          <p:nvPr>
            <p:ph type="title"/>
          </p:nvPr>
        </p:nvSpPr>
        <p:spPr>
          <a:xfrm>
            <a:off x="2339057" y="116632"/>
            <a:ext cx="8929687" cy="714375"/>
          </a:xfrm>
        </p:spPr>
        <p:txBody>
          <a:bodyPr>
            <a:noAutofit/>
          </a:bodyPr>
          <a:lstStyle/>
          <a:p>
            <a:pPr eaLnBrk="1" hangingPunct="1"/>
            <a:r>
              <a:rPr lang="ru-RU" sz="60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УШИРЕНИЕ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987824" y="908720"/>
            <a:ext cx="5976664" cy="580640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203848" y="908720"/>
            <a:ext cx="5867921" cy="5955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Уширение</a:t>
            </a:r>
            <a:r>
              <a:rPr lang="ru-RU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это приращение при прокатке ширины прокатываемого изделия. </a:t>
            </a:r>
            <a:endParaRPr lang="ru-RU" sz="2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Величина уширения </a:t>
            </a:r>
            <a:r>
              <a:rPr lang="ru-RU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возрастает с </a:t>
            </a:r>
            <a:endParaRPr lang="ru-RU" sz="2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ru-RU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увеличением </a:t>
            </a:r>
            <a:r>
              <a:rPr lang="ru-RU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обжатия, диаметра валков, коэффициента трения и числа проходов. </a:t>
            </a:r>
            <a:endParaRPr lang="ru-RU" sz="2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</a:t>
            </a:r>
            <a:r>
              <a:rPr lang="ru-RU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прокатке листов уширение мало и в расчетах им пренебрегают. </a:t>
            </a:r>
            <a:endParaRPr lang="ru-RU" sz="2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</a:t>
            </a:r>
            <a:r>
              <a:rPr lang="ru-RU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прокатке сортового металла, имеющего близкие размеры по ширине и высоте, его необходимо учитывать, т.к. в противном случае может происходить </a:t>
            </a:r>
            <a:r>
              <a:rPr lang="ru-RU" sz="2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незаполнение</a:t>
            </a:r>
            <a:r>
              <a:rPr lang="ru-RU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калибра, либо заклинивание из-за его переполнения.</a:t>
            </a:r>
            <a:endParaRPr lang="ru-RU" sz="25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Picture 2" descr="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">
          <a:xfrm>
            <a:off x="251520" y="878209"/>
            <a:ext cx="2520280" cy="4422999"/>
          </a:xfrm>
          <a:prstGeom prst="rect">
            <a:avLst/>
          </a:prstGeom>
          <a:noFill/>
          <a:ln w="2540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17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Заголовок 1"/>
          <p:cNvSpPr>
            <a:spLocks noGrp="1"/>
          </p:cNvSpPr>
          <p:nvPr>
            <p:ph type="title"/>
          </p:nvPr>
        </p:nvSpPr>
        <p:spPr>
          <a:xfrm>
            <a:off x="467544" y="202630"/>
            <a:ext cx="8229600" cy="850106"/>
          </a:xfrm>
        </p:spPr>
        <p:txBody>
          <a:bodyPr>
            <a:noAutofit/>
          </a:bodyPr>
          <a:lstStyle/>
          <a:p>
            <a:r>
              <a:rPr lang="ru-RU" sz="5000" b="1" dirty="0" smtClean="0"/>
              <a:t>Общие сведения</a:t>
            </a:r>
          </a:p>
        </p:txBody>
      </p:sp>
      <p:sp>
        <p:nvSpPr>
          <p:cNvPr id="5120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124744"/>
            <a:ext cx="8784976" cy="5433467"/>
          </a:xfrm>
        </p:spPr>
        <p:txBody>
          <a:bodyPr>
            <a:noAutofit/>
          </a:bodyPr>
          <a:lstStyle/>
          <a:p>
            <a:pPr>
              <a:buFont typeface="Wingdings 2" pitchFamily="18" charset="2"/>
              <a:buNone/>
            </a:pPr>
            <a:r>
              <a:rPr lang="ru-RU" b="1" dirty="0" smtClean="0">
                <a:solidFill>
                  <a:srgbClr val="FF0000"/>
                </a:solidFill>
              </a:rPr>
              <a:t>Прокатка металлов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/>
              <a:t>- вид пластической обработки, при котором исходная заготовка обжимается вращающимися валками прокатного стана в целях уменьшения поперечного сечения заготовки и придания ей заданной формы.</a:t>
            </a:r>
          </a:p>
          <a:p>
            <a:pPr>
              <a:buNone/>
            </a:pPr>
            <a:r>
              <a:rPr lang="ru-RU" b="1" dirty="0">
                <a:solidFill>
                  <a:srgbClr val="FF0066"/>
                </a:solidFill>
              </a:rPr>
              <a:t>Прокатка</a:t>
            </a:r>
            <a:r>
              <a:rPr lang="ru-RU" dirty="0"/>
              <a:t> – это один из наиболее распространенных видов ОМД, которому подвергается приблизительно  </a:t>
            </a:r>
            <a:r>
              <a:rPr lang="ru-RU" b="1" dirty="0"/>
              <a:t>80 % выплавляемого в нашей стране металла</a:t>
            </a:r>
            <a:r>
              <a:rPr lang="ru-RU" dirty="0"/>
              <a:t>. </a:t>
            </a:r>
          </a:p>
          <a:p>
            <a:pPr>
              <a:buFont typeface="Wingdings 2" pitchFamily="18" charset="2"/>
              <a:buNone/>
            </a:pPr>
            <a:endParaRPr lang="ru-RU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6012160" y="64928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ru-RU" sz="1800" dirty="0"/>
              <a:t>Прокатное </a:t>
            </a:r>
            <a:r>
              <a:rPr lang="ru-RU" sz="1800" dirty="0" smtClean="0"/>
              <a:t>производство</a:t>
            </a:r>
            <a:endParaRPr lang="ru-RU" sz="18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917632" y="6460389"/>
            <a:ext cx="226368" cy="365125"/>
          </a:xfrm>
        </p:spPr>
        <p:txBody>
          <a:bodyPr/>
          <a:lstStyle/>
          <a:p>
            <a:pPr>
              <a:defRPr/>
            </a:pPr>
            <a:fld id="{335FEDB1-64B4-40B0-B302-67D75C20B7FD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47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Заголовок 1"/>
          <p:cNvSpPr>
            <a:spLocks noGrp="1"/>
          </p:cNvSpPr>
          <p:nvPr>
            <p:ph type="title"/>
          </p:nvPr>
        </p:nvSpPr>
        <p:spPr>
          <a:xfrm>
            <a:off x="251520" y="144016"/>
            <a:ext cx="8712968" cy="620688"/>
          </a:xfrm>
        </p:spPr>
        <p:txBody>
          <a:bodyPr>
            <a:noAutofit/>
          </a:bodyPr>
          <a:lstStyle/>
          <a:p>
            <a:r>
              <a:rPr lang="ru-RU" sz="5000" b="1" dirty="0" smtClean="0"/>
              <a:t>Сортовая и листовая прокатка </a:t>
            </a:r>
          </a:p>
        </p:txBody>
      </p:sp>
      <p:sp>
        <p:nvSpPr>
          <p:cNvPr id="53251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101253"/>
            <a:ext cx="8784976" cy="5255097"/>
          </a:xfrm>
        </p:spPr>
        <p:txBody>
          <a:bodyPr>
            <a:noAutofit/>
          </a:bodyPr>
          <a:lstStyle/>
          <a:p>
            <a:r>
              <a:rPr lang="ru-RU" dirty="0" smtClean="0"/>
              <a:t>При сортовой прокатке на бочке валков имеются ручьи, образующие при составлении двух и более валков калибр по форме и размерам получаемого полуфабриката.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 smtClean="0"/>
              <a:t> При листовой прокатке применяется гладкая бочка валков.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6556" y="6356350"/>
            <a:ext cx="514400" cy="501650"/>
          </a:xfrm>
        </p:spPr>
        <p:txBody>
          <a:bodyPr/>
          <a:lstStyle/>
          <a:p>
            <a:pPr>
              <a:defRPr/>
            </a:pPr>
            <a:fld id="{58B4F71A-7EBE-4024-A3B0-48284CCA72BF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76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Заголовок 1"/>
          <p:cNvSpPr>
            <a:spLocks noGrp="1"/>
          </p:cNvSpPr>
          <p:nvPr>
            <p:ph type="title"/>
          </p:nvPr>
        </p:nvSpPr>
        <p:spPr>
          <a:xfrm>
            <a:off x="16091" y="11266"/>
            <a:ext cx="8856984" cy="1143000"/>
          </a:xfrm>
        </p:spPr>
        <p:txBody>
          <a:bodyPr>
            <a:noAutofit/>
          </a:bodyPr>
          <a:lstStyle/>
          <a:p>
            <a:r>
              <a:rPr lang="ru-RU" sz="4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Обозначение прокатных станов</a:t>
            </a:r>
          </a:p>
        </p:txBody>
      </p:sp>
      <p:sp>
        <p:nvSpPr>
          <p:cNvPr id="70659" name="Содержимое 2"/>
          <p:cNvSpPr>
            <a:spLocks noGrp="1"/>
          </p:cNvSpPr>
          <p:nvPr>
            <p:ph sz="quarter" idx="1"/>
          </p:nvPr>
        </p:nvSpPr>
        <p:spPr>
          <a:xfrm>
            <a:off x="58979" y="1293344"/>
            <a:ext cx="8856984" cy="51125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600" dirty="0" smtClean="0"/>
              <a:t>За основной параметр у сортопрокатных станов принимают </a:t>
            </a:r>
            <a:r>
              <a:rPr lang="ru-RU" sz="3600" b="1" dirty="0" smtClean="0"/>
              <a:t>диаметр рабочих валков</a:t>
            </a:r>
            <a:r>
              <a:rPr lang="ru-RU" sz="3600" dirty="0" smtClean="0"/>
              <a:t>. </a:t>
            </a:r>
          </a:p>
          <a:p>
            <a:pPr marL="0" indent="0">
              <a:buNone/>
            </a:pPr>
            <a:r>
              <a:rPr lang="ru-RU" sz="3600" i="1" dirty="0" smtClean="0"/>
              <a:t>Например</a:t>
            </a:r>
            <a:r>
              <a:rPr lang="ru-RU" sz="3600" dirty="0" smtClean="0"/>
              <a:t>, </a:t>
            </a:r>
            <a:r>
              <a:rPr lang="ru-RU" sz="3600" b="1" dirty="0" smtClean="0"/>
              <a:t>обозначение стан «</a:t>
            </a:r>
            <a:r>
              <a:rPr lang="ru-RU" sz="3600" b="1" dirty="0" err="1" smtClean="0"/>
              <a:t>Кварто</a:t>
            </a:r>
            <a:r>
              <a:rPr lang="ru-RU" sz="3600" b="1" dirty="0" smtClean="0"/>
              <a:t> 400»</a:t>
            </a:r>
            <a:r>
              <a:rPr lang="ru-RU" sz="3600" dirty="0" smtClean="0"/>
              <a:t> означает, что стан имеет 4 валка, из которых 2 опорных и 2 рабочих диаметром 400 мм.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589025" y="6544990"/>
            <a:ext cx="586408" cy="313010"/>
          </a:xfrm>
        </p:spPr>
        <p:txBody>
          <a:bodyPr/>
          <a:lstStyle/>
          <a:p>
            <a:pPr>
              <a:defRPr/>
            </a:pPr>
            <a:fld id="{FFC212BA-7E47-4756-B170-CCD28EC29A5E}" type="slidenum">
              <a:rPr lang="ru-RU" smtClean="0"/>
              <a:pPr>
                <a:defRPr/>
              </a:pPr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507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Заголовок 1"/>
          <p:cNvSpPr>
            <a:spLocks noGrp="1"/>
          </p:cNvSpPr>
          <p:nvPr>
            <p:ph type="title"/>
          </p:nvPr>
        </p:nvSpPr>
        <p:spPr>
          <a:xfrm>
            <a:off x="16091" y="11266"/>
            <a:ext cx="8856984" cy="1143000"/>
          </a:xfrm>
        </p:spPr>
        <p:txBody>
          <a:bodyPr>
            <a:noAutofit/>
          </a:bodyPr>
          <a:lstStyle/>
          <a:p>
            <a:r>
              <a:rPr lang="ru-RU" sz="4600" b="1" dirty="0" smtClean="0"/>
              <a:t>Обозначение прокатных станов</a:t>
            </a:r>
          </a:p>
        </p:txBody>
      </p:sp>
      <p:sp>
        <p:nvSpPr>
          <p:cNvPr id="70659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412776"/>
            <a:ext cx="8712968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 У листовых станов за основной параметр принята </a:t>
            </a:r>
            <a:r>
              <a:rPr lang="ru-RU" sz="3600" b="1" dirty="0" smtClean="0"/>
              <a:t>длина бочки валков</a:t>
            </a:r>
            <a:r>
              <a:rPr lang="ru-RU" sz="3600" dirty="0" smtClean="0"/>
              <a:t>.</a:t>
            </a:r>
          </a:p>
          <a:p>
            <a:pPr marL="0" indent="0">
              <a:buNone/>
            </a:pPr>
            <a:endParaRPr lang="ru-RU" sz="3600" dirty="0"/>
          </a:p>
          <a:p>
            <a:pPr marL="0" indent="0">
              <a:buNone/>
            </a:pPr>
            <a:r>
              <a:rPr lang="ru-RU" sz="3600" dirty="0"/>
              <a:t>О</a:t>
            </a:r>
            <a:r>
              <a:rPr lang="ru-RU" sz="3600" dirty="0" smtClean="0"/>
              <a:t>бозначение «</a:t>
            </a:r>
            <a:r>
              <a:rPr lang="ru-RU" sz="3600" b="1" dirty="0" smtClean="0"/>
              <a:t>стан 2000</a:t>
            </a:r>
            <a:r>
              <a:rPr lang="ru-RU" sz="3600" dirty="0" smtClean="0"/>
              <a:t>», означает, что у данного стана длина бочки валков составляет 2000 мм.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589025" y="6544990"/>
            <a:ext cx="586408" cy="313010"/>
          </a:xfrm>
        </p:spPr>
        <p:txBody>
          <a:bodyPr/>
          <a:lstStyle/>
          <a:p>
            <a:pPr>
              <a:defRPr/>
            </a:pPr>
            <a:fld id="{FFC212BA-7E47-4756-B170-CCD28EC29A5E}" type="slidenum">
              <a:rPr lang="ru-RU" smtClean="0"/>
              <a:pPr>
                <a:defRPr/>
              </a:pPr>
              <a:t>22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914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Заголовок 1"/>
          <p:cNvSpPr>
            <a:spLocks noGrp="1"/>
          </p:cNvSpPr>
          <p:nvPr>
            <p:ph type="title"/>
          </p:nvPr>
        </p:nvSpPr>
        <p:spPr>
          <a:xfrm>
            <a:off x="0" y="-5359"/>
            <a:ext cx="9144000" cy="706090"/>
          </a:xfrm>
        </p:spPr>
        <p:txBody>
          <a:bodyPr>
            <a:normAutofit fontScale="90000"/>
          </a:bodyPr>
          <a:lstStyle/>
          <a:p>
            <a:r>
              <a:rPr lang="ru-RU" sz="4200" b="1" dirty="0" smtClean="0"/>
              <a:t>Продукция прокатного производства</a:t>
            </a:r>
          </a:p>
        </p:txBody>
      </p:sp>
      <p:sp>
        <p:nvSpPr>
          <p:cNvPr id="59395" name="Содержимое 2"/>
          <p:cNvSpPr>
            <a:spLocks noGrp="1"/>
          </p:cNvSpPr>
          <p:nvPr>
            <p:ph sz="quarter" idx="1"/>
          </p:nvPr>
        </p:nvSpPr>
        <p:spPr>
          <a:xfrm>
            <a:off x="107504" y="764704"/>
            <a:ext cx="8856984" cy="5976664"/>
          </a:xfrm>
        </p:spPr>
        <p:txBody>
          <a:bodyPr>
            <a:noAutofit/>
          </a:bodyPr>
          <a:lstStyle/>
          <a:p>
            <a:pPr>
              <a:buFont typeface="Wingdings 2" pitchFamily="18" charset="2"/>
              <a:buNone/>
            </a:pPr>
            <a:r>
              <a:rPr lang="ru-RU" sz="3600" dirty="0" smtClean="0"/>
              <a:t>Продукция прокатного производства имеет очень широкое применение во всех отраслях народного хозяй­ства. </a:t>
            </a:r>
          </a:p>
          <a:p>
            <a:pPr>
              <a:buFont typeface="Wingdings 2" pitchFamily="18" charset="2"/>
              <a:buNone/>
            </a:pPr>
            <a:r>
              <a:rPr lang="ru-RU" sz="3600" dirty="0" smtClean="0"/>
              <a:t>Она используется в виде заготовок различного профиля для изготовле­ния деталей машин, станков, тракторов, автомобилей, паровозов, вагонов, железнодорожных путей; для строительства зданий, мостов и других сооружений.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550268" y="6544990"/>
            <a:ext cx="586408" cy="313010"/>
          </a:xfrm>
        </p:spPr>
        <p:txBody>
          <a:bodyPr/>
          <a:lstStyle/>
          <a:p>
            <a:pPr>
              <a:defRPr/>
            </a:pPr>
            <a:fld id="{63C4CED6-E22D-4A63-8923-29E8E8E5F450}" type="slidenum">
              <a:rPr lang="ru-RU" smtClean="0"/>
              <a:pPr>
                <a:defRPr/>
              </a:pPr>
              <a:t>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615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868144" y="64928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ru-RU" sz="1800" dirty="0"/>
              <a:t>Прокатное </a:t>
            </a:r>
            <a:r>
              <a:rPr lang="ru-RU" sz="1800" dirty="0" smtClean="0"/>
              <a:t>производство</a:t>
            </a:r>
            <a:endParaRPr lang="ru-RU" sz="1800" dirty="0"/>
          </a:p>
        </p:txBody>
      </p:sp>
      <p:graphicFrame>
        <p:nvGraphicFramePr>
          <p:cNvPr id="7" name="Содержимое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88779991"/>
              </p:ext>
            </p:extLst>
          </p:nvPr>
        </p:nvGraphicFramePr>
        <p:xfrm>
          <a:off x="23201" y="11052"/>
          <a:ext cx="5351512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664767" y="6309320"/>
            <a:ext cx="477416" cy="548680"/>
          </a:xfrm>
        </p:spPr>
        <p:txBody>
          <a:bodyPr/>
          <a:lstStyle/>
          <a:p>
            <a:pPr>
              <a:defRPr/>
            </a:pPr>
            <a:fld id="{8E163AB1-87C3-45B4-94CB-53BA12C51ED6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50000"/>
          <a:stretch/>
        </p:blipFill>
        <p:spPr>
          <a:xfrm>
            <a:off x="-1" y="-174"/>
            <a:ext cx="2978329" cy="2061022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1" y="-34815"/>
            <a:ext cx="3897210" cy="282233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1" y="1956967"/>
            <a:ext cx="3908799" cy="252028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1" y="4365104"/>
            <a:ext cx="3908799" cy="249289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152" r="12609"/>
          <a:stretch/>
        </p:blipFill>
        <p:spPr>
          <a:xfrm>
            <a:off x="0" y="3984237"/>
            <a:ext cx="2978329" cy="2891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11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Заголовок 1"/>
          <p:cNvSpPr>
            <a:spLocks noGrp="1"/>
          </p:cNvSpPr>
          <p:nvPr>
            <p:ph type="title"/>
          </p:nvPr>
        </p:nvSpPr>
        <p:spPr>
          <a:xfrm>
            <a:off x="0" y="-4823"/>
            <a:ext cx="8697144" cy="481495"/>
          </a:xfrm>
        </p:spPr>
        <p:txBody>
          <a:bodyPr>
            <a:noAutofit/>
          </a:bodyPr>
          <a:lstStyle/>
          <a:p>
            <a:pPr algn="l"/>
            <a:r>
              <a:rPr lang="ru-RU" sz="3000" b="1" dirty="0" smtClean="0"/>
              <a:t>Общие сведения</a:t>
            </a:r>
          </a:p>
        </p:txBody>
      </p:sp>
      <p:sp>
        <p:nvSpPr>
          <p:cNvPr id="5120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620688"/>
            <a:ext cx="8784976" cy="5937523"/>
          </a:xfrm>
        </p:spPr>
        <p:txBody>
          <a:bodyPr>
            <a:noAutofit/>
          </a:bodyPr>
          <a:lstStyle/>
          <a:p>
            <a:pPr marL="288000" indent="-457200">
              <a:spcBef>
                <a:spcPts val="0"/>
              </a:spcBef>
              <a:buNone/>
            </a:pPr>
            <a:r>
              <a:rPr lang="ru-RU" sz="2800" dirty="0" smtClean="0"/>
              <a:t>   Широко применение процесс получил в связи с: </a:t>
            </a:r>
          </a:p>
          <a:p>
            <a:pPr marL="536575" indent="-357188">
              <a:buAutoNum type="arabicParenR"/>
            </a:pPr>
            <a:r>
              <a:rPr lang="ru-RU" sz="2800" dirty="0"/>
              <a:t>Рядом преимуществ ее по сравнению с другими видами обработки давлением (прессованием, волочением);</a:t>
            </a:r>
          </a:p>
          <a:p>
            <a:pPr marL="514350" indent="-334963">
              <a:buAutoNum type="arabicParenR" startAt="2"/>
            </a:pPr>
            <a:r>
              <a:rPr lang="ru-RU" sz="2800" dirty="0" smtClean="0"/>
              <a:t>Высокой </a:t>
            </a:r>
            <a:r>
              <a:rPr lang="ru-RU" sz="2800" dirty="0"/>
              <a:t>производительностью этого процесса</a:t>
            </a:r>
            <a:r>
              <a:rPr lang="ru-RU" sz="2800" dirty="0" smtClean="0"/>
              <a:t>;</a:t>
            </a:r>
            <a:r>
              <a:rPr lang="ru-RU" sz="2800" dirty="0"/>
              <a:t> </a:t>
            </a:r>
            <a:endParaRPr lang="ru-RU" sz="2800" dirty="0" smtClean="0"/>
          </a:p>
          <a:p>
            <a:pPr marL="514350" indent="-334963">
              <a:buAutoNum type="arabicParenR" startAt="2"/>
            </a:pPr>
            <a:r>
              <a:rPr lang="ru-RU" sz="2800" dirty="0" smtClean="0"/>
              <a:t>Меньшей </a:t>
            </a:r>
            <a:r>
              <a:rPr lang="ru-RU" sz="2800" dirty="0"/>
              <a:t>стоимостью получаемых изделий;</a:t>
            </a:r>
          </a:p>
          <a:p>
            <a:pPr marL="514350" indent="-334963">
              <a:buNone/>
            </a:pPr>
            <a:r>
              <a:rPr lang="ru-RU" sz="2800" dirty="0" smtClean="0"/>
              <a:t>4</a:t>
            </a:r>
            <a:r>
              <a:rPr lang="ru-RU" sz="2800" dirty="0"/>
              <a:t>) «Процесс прокатки» является эффективным инструментом для формирования структуры, обеспечивающей повышение эксплуатационных свойств изделий. </a:t>
            </a:r>
          </a:p>
          <a:p>
            <a:pPr indent="-163513">
              <a:buNone/>
            </a:pPr>
            <a:endParaRPr lang="ru-RU" sz="2800" dirty="0"/>
          </a:p>
          <a:p>
            <a:pPr marL="288000" indent="-457200">
              <a:spcBef>
                <a:spcPts val="0"/>
              </a:spcBef>
              <a:buNone/>
            </a:pPr>
            <a:endParaRPr lang="ru-RU" sz="28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6012160" y="64928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ru-RU" sz="1800" dirty="0"/>
              <a:t>Прокатное </a:t>
            </a:r>
            <a:r>
              <a:rPr lang="ru-RU" sz="1800" dirty="0" smtClean="0"/>
              <a:t>производство</a:t>
            </a:r>
            <a:endParaRPr lang="ru-RU" sz="18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917632" y="6460389"/>
            <a:ext cx="226368" cy="365125"/>
          </a:xfrm>
        </p:spPr>
        <p:txBody>
          <a:bodyPr/>
          <a:lstStyle/>
          <a:p>
            <a:pPr>
              <a:defRPr/>
            </a:pPr>
            <a:fld id="{335FEDB1-64B4-40B0-B302-67D75C20B7FD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003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3183160" y="44624"/>
            <a:ext cx="8229600" cy="634082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Виды прокатки </a:t>
            </a:r>
          </a:p>
        </p:txBody>
      </p:sp>
      <p:sp>
        <p:nvSpPr>
          <p:cNvPr id="28676" name="Содержимое 3"/>
          <p:cNvSpPr>
            <a:spLocks noGrp="1"/>
          </p:cNvSpPr>
          <p:nvPr>
            <p:ph sz="quarter" idx="1"/>
          </p:nvPr>
        </p:nvSpPr>
        <p:spPr>
          <a:xfrm>
            <a:off x="609600" y="5365576"/>
            <a:ext cx="8077200" cy="1447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ru-RU" dirty="0" smtClean="0"/>
              <a:t>1 – правый валок, 2 – заготовка, 3 – левый валок, 4 – гильза,  5 – оправка, 6 – штанга (стержень)</a:t>
            </a:r>
          </a:p>
        </p:txBody>
      </p:sp>
      <p:pic>
        <p:nvPicPr>
          <p:cNvPr id="28677" name="Рисунок 11" descr="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924" y="2766145"/>
            <a:ext cx="7829500" cy="2247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8" name="TextBox 10"/>
          <p:cNvSpPr txBox="1">
            <a:spLocks noChangeArrowheads="1"/>
          </p:cNvSpPr>
          <p:nvPr/>
        </p:nvSpPr>
        <p:spPr bwMode="auto">
          <a:xfrm>
            <a:off x="533400" y="4839245"/>
            <a:ext cx="1879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dirty="0">
                <a:latin typeface="Cambria" pitchFamily="18" charset="0"/>
              </a:rPr>
              <a:t>Продольная</a:t>
            </a:r>
          </a:p>
        </p:txBody>
      </p:sp>
      <p:sp>
        <p:nvSpPr>
          <p:cNvPr id="28679" name="TextBox 11"/>
          <p:cNvSpPr txBox="1">
            <a:spLocks noChangeArrowheads="1"/>
          </p:cNvSpPr>
          <p:nvPr/>
        </p:nvSpPr>
        <p:spPr bwMode="auto">
          <a:xfrm>
            <a:off x="3505200" y="4839245"/>
            <a:ext cx="1862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dirty="0">
                <a:latin typeface="Cambria" pitchFamily="18" charset="0"/>
              </a:rPr>
              <a:t>Поперечная</a:t>
            </a:r>
          </a:p>
        </p:txBody>
      </p:sp>
      <p:sp>
        <p:nvSpPr>
          <p:cNvPr id="28680" name="TextBox 12"/>
          <p:cNvSpPr txBox="1">
            <a:spLocks noChangeArrowheads="1"/>
          </p:cNvSpPr>
          <p:nvPr/>
        </p:nvSpPr>
        <p:spPr bwMode="auto">
          <a:xfrm>
            <a:off x="5861050" y="4839245"/>
            <a:ext cx="31305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dirty="0">
                <a:latin typeface="Cambria" pitchFamily="18" charset="0"/>
              </a:rPr>
              <a:t>Поперчено-винтовая</a:t>
            </a: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89EAC-845A-40B2-BDF5-401620B84412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14104" y="718825"/>
            <a:ext cx="843801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ru-RU" sz="3200" dirty="0"/>
              <a:t>Существует </a:t>
            </a:r>
            <a:r>
              <a:rPr lang="ru-RU" sz="32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ru-RU" sz="32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основных способа прокатки</a:t>
            </a:r>
            <a:r>
              <a:rPr lang="ru-RU" sz="3200" dirty="0"/>
              <a:t>:</a:t>
            </a:r>
          </a:p>
          <a:p>
            <a:pPr marL="1263650" indent="-514350">
              <a:buFont typeface="+mj-lt"/>
              <a:buAutoNum type="arabicPeriod"/>
            </a:pPr>
            <a:r>
              <a:rPr lang="ru-RU" sz="3200" dirty="0"/>
              <a:t>Продольная </a:t>
            </a:r>
          </a:p>
          <a:p>
            <a:pPr marL="1263650" indent="-514350">
              <a:buFont typeface="+mj-lt"/>
              <a:buAutoNum type="arabicPeriod"/>
              <a:tabLst>
                <a:tab pos="1169988" algn="l"/>
              </a:tabLst>
            </a:pPr>
            <a:r>
              <a:rPr lang="ru-RU" sz="3200" dirty="0"/>
              <a:t>Поперечная</a:t>
            </a:r>
          </a:p>
          <a:p>
            <a:pPr marL="1263650" indent="-514350">
              <a:buFont typeface="+mj-lt"/>
              <a:buAutoNum type="arabicPeriod"/>
            </a:pPr>
            <a:r>
              <a:rPr lang="ru-RU" sz="3200" dirty="0"/>
              <a:t>Поперечно-винтовая (или косая)</a:t>
            </a:r>
          </a:p>
        </p:txBody>
      </p:sp>
    </p:spTree>
    <p:extLst>
      <p:ext uri="{BB962C8B-B14F-4D97-AF65-F5344CB8AC3E}">
        <p14:creationId xmlns:p14="http://schemas.microsoft.com/office/powerpoint/2010/main" val="44362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57232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ВИДЫ ПРОКАТКИ</a:t>
            </a:r>
          </a:p>
        </p:txBody>
      </p:sp>
      <p:sp>
        <p:nvSpPr>
          <p:cNvPr id="5120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321269"/>
            <a:ext cx="4824536" cy="5015838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ПРОДОЛЬНАЯ</a:t>
            </a:r>
            <a:r>
              <a:rPr lang="ru-RU" b="1" i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ПРОКАТКА</a:t>
            </a:r>
          </a:p>
          <a:p>
            <a:pPr marL="0" indent="0">
              <a:spcBef>
                <a:spcPts val="0"/>
              </a:spcBef>
              <a:buNone/>
            </a:pPr>
            <a:endParaRPr lang="ru-RU" sz="1000" b="1" dirty="0" smtClean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0">
              <a:spcBef>
                <a:spcPts val="0"/>
              </a:spcBef>
              <a:buNone/>
            </a:pPr>
            <a:r>
              <a:rPr lang="ru-RU" sz="2800" dirty="0" smtClean="0"/>
              <a:t>Деформирование заготовки </a:t>
            </a:r>
            <a:r>
              <a:rPr lang="ru-RU" sz="2800" b="1" dirty="0" smtClean="0"/>
              <a:t>2</a:t>
            </a:r>
            <a:r>
              <a:rPr lang="ru-RU" sz="2800" dirty="0" smtClean="0"/>
              <a:t> </a:t>
            </a:r>
          </a:p>
          <a:p>
            <a:pPr marL="514350" indent="0">
              <a:spcBef>
                <a:spcPts val="0"/>
              </a:spcBef>
              <a:buNone/>
            </a:pPr>
            <a:r>
              <a:rPr lang="ru-RU" sz="2800" dirty="0" smtClean="0"/>
              <a:t>осуществляется  между вращающимися</a:t>
            </a:r>
          </a:p>
          <a:p>
            <a:pPr marL="514350" indent="0">
              <a:spcBef>
                <a:spcPts val="0"/>
              </a:spcBef>
              <a:buNone/>
            </a:pPr>
            <a:r>
              <a:rPr lang="ru-RU" sz="2800" dirty="0" smtClean="0"/>
              <a:t>в разные стороны валками </a:t>
            </a:r>
            <a:r>
              <a:rPr lang="ru-RU" sz="2800" b="1" dirty="0" smtClean="0"/>
              <a:t>1</a:t>
            </a:r>
            <a:r>
              <a:rPr lang="ru-RU" sz="2800" dirty="0" smtClean="0"/>
              <a:t>, зазор </a:t>
            </a:r>
          </a:p>
          <a:p>
            <a:pPr marL="514350" indent="0">
              <a:spcBef>
                <a:spcPts val="0"/>
              </a:spcBef>
              <a:buNone/>
            </a:pPr>
            <a:r>
              <a:rPr lang="ru-RU" sz="2800" dirty="0" smtClean="0"/>
              <a:t>между которыми меньше, чем исходная </a:t>
            </a:r>
          </a:p>
          <a:p>
            <a:pPr marL="0" indent="0">
              <a:spcBef>
                <a:spcPts val="0"/>
              </a:spcBef>
              <a:buFont typeface="Wingdings 2" pitchFamily="18" charset="2"/>
              <a:buNone/>
            </a:pPr>
            <a:r>
              <a:rPr lang="ru-RU" sz="2800" dirty="0" smtClean="0"/>
              <a:t>       толщина заготовки. </a:t>
            </a:r>
          </a:p>
          <a:p>
            <a:pPr marL="0" indent="0">
              <a:spcBef>
                <a:spcPts val="0"/>
              </a:spcBef>
              <a:buFont typeface="Wingdings 2" pitchFamily="18" charset="2"/>
              <a:buNone/>
            </a:pPr>
            <a:endParaRPr lang="ru-RU" sz="2400" i="1" dirty="0" smtClean="0"/>
          </a:p>
          <a:p>
            <a:pPr>
              <a:buNone/>
            </a:pPr>
            <a:endParaRPr lang="ru-RU" dirty="0" smtClean="0"/>
          </a:p>
        </p:txBody>
      </p:sp>
      <p:pic>
        <p:nvPicPr>
          <p:cNvPr id="1026" name="Picture 2" descr="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1556792"/>
            <a:ext cx="3683654" cy="4188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89EAC-845A-40B2-BDF5-401620B84412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871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57232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ВИДЫ ПРОКАТКИ</a:t>
            </a:r>
          </a:p>
        </p:txBody>
      </p:sp>
      <p:sp>
        <p:nvSpPr>
          <p:cNvPr id="5120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855455"/>
            <a:ext cx="4896544" cy="57150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ПОПЕРЕЧНАЯ ПРОКАТКА</a:t>
            </a:r>
          </a:p>
          <a:p>
            <a:pPr>
              <a:buNone/>
            </a:pPr>
            <a:endParaRPr lang="ru-RU" sz="1000" b="1" dirty="0" smtClean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441325" indent="0">
              <a:spcBef>
                <a:spcPts val="0"/>
              </a:spcBef>
              <a:buNone/>
            </a:pPr>
            <a:r>
              <a:rPr lang="ru-RU" sz="2800" dirty="0" smtClean="0"/>
              <a:t>При поперечной прокатке валки </a:t>
            </a:r>
            <a:r>
              <a:rPr lang="ru-RU" sz="2800" b="1" dirty="0" smtClean="0"/>
              <a:t>1</a:t>
            </a:r>
            <a:r>
              <a:rPr lang="ru-RU" sz="2800" dirty="0" smtClean="0"/>
              <a:t> и </a:t>
            </a:r>
            <a:r>
              <a:rPr lang="ru-RU" sz="2800" b="1" dirty="0" smtClean="0"/>
              <a:t>3</a:t>
            </a:r>
            <a:r>
              <a:rPr lang="ru-RU" sz="2800" dirty="0" smtClean="0"/>
              <a:t> вращаются  в одном направлении и оси их параллельны, а заготовка </a:t>
            </a:r>
            <a:r>
              <a:rPr lang="ru-RU" sz="2800" b="1" dirty="0" smtClean="0"/>
              <a:t>2</a:t>
            </a:r>
            <a:r>
              <a:rPr lang="ru-RU" sz="2800" dirty="0"/>
              <a:t> </a:t>
            </a:r>
            <a:r>
              <a:rPr lang="ru-RU" sz="2800" dirty="0" smtClean="0"/>
              <a:t>деформируется ими при вращении вокруг своей оси. </a:t>
            </a:r>
          </a:p>
          <a:p>
            <a:pPr marL="0" indent="0">
              <a:spcBef>
                <a:spcPts val="0"/>
              </a:spcBef>
              <a:buNone/>
            </a:pPr>
            <a:endParaRPr lang="ru-RU" sz="2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8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Продукция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ru-RU" sz="2800" i="1" dirty="0" smtClean="0"/>
              <a:t> зубчатые колеса</a:t>
            </a:r>
          </a:p>
          <a:p>
            <a:pPr marL="0" indent="0">
              <a:spcBef>
                <a:spcPts val="0"/>
              </a:spcBef>
              <a:buNone/>
            </a:pPr>
            <a:endParaRPr lang="ru-RU" sz="2800" i="1" dirty="0" smtClean="0"/>
          </a:p>
          <a:p>
            <a:pPr>
              <a:buNone/>
            </a:pPr>
            <a:endParaRPr lang="ru-RU" sz="2800" dirty="0" smtClean="0"/>
          </a:p>
        </p:txBody>
      </p:sp>
      <p:pic>
        <p:nvPicPr>
          <p:cNvPr id="7" name="Рисунок 6" descr="СХЕМА ПОПЕРЕЧНОЙ ПРОКАТКИ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53958" y="908720"/>
            <a:ext cx="2394506" cy="3096344"/>
          </a:xfrm>
          <a:prstGeom prst="rect">
            <a:avLst/>
          </a:prstGeom>
        </p:spPr>
      </p:pic>
      <p:pic>
        <p:nvPicPr>
          <p:cNvPr id="8" name="Рисунок 7" descr="зубчатое колесо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66812" y="4463915"/>
            <a:ext cx="2707575" cy="2030681"/>
          </a:xfrm>
          <a:prstGeom prst="rect">
            <a:avLst/>
          </a:prstGeom>
        </p:spPr>
      </p:pic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89EAC-845A-40B2-BDF5-401620B84412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449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57232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ВИДЫ ПРОКАТКИ</a:t>
            </a:r>
          </a:p>
        </p:txBody>
      </p:sp>
      <p:sp>
        <p:nvSpPr>
          <p:cNvPr id="5120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836712"/>
            <a:ext cx="6192688" cy="5472608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8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ПОПЕРЕЧНО-ВИНТОВАЯ (КОСАЯ) ПРОКАТКА</a:t>
            </a:r>
          </a:p>
          <a:p>
            <a:pPr marL="0" indent="0">
              <a:spcBef>
                <a:spcPts val="0"/>
              </a:spcBef>
              <a:buNone/>
            </a:pPr>
            <a:endParaRPr lang="ru-RU" sz="1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 smtClean="0"/>
              <a:t>Валки </a:t>
            </a:r>
            <a:r>
              <a:rPr lang="ru-RU" sz="2800" b="1" dirty="0" smtClean="0"/>
              <a:t>1</a:t>
            </a:r>
            <a:r>
              <a:rPr lang="ru-RU" sz="2800" dirty="0" smtClean="0"/>
              <a:t> вращаются в одном направлении, а оси их расположены под некоторым углом,  поэтому заготовка </a:t>
            </a:r>
            <a:r>
              <a:rPr lang="ru-RU" sz="2800" b="1" dirty="0" smtClean="0"/>
              <a:t>2</a:t>
            </a:r>
            <a:r>
              <a:rPr lang="ru-RU" sz="2800" dirty="0" smtClean="0"/>
              <a:t> при обработке не только вращается, но  также и перемещается вдоль своей оси.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 smtClean="0"/>
              <a:t>Для получения правильной формы и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 smtClean="0"/>
              <a:t>гладкой поверхности отверстия трубы в зоне образования отверстия устанавливается оправка</a:t>
            </a:r>
            <a:r>
              <a:rPr lang="ru-RU" sz="2800" b="1" dirty="0" smtClean="0"/>
              <a:t> 3</a:t>
            </a:r>
          </a:p>
          <a:p>
            <a:pPr>
              <a:buNone/>
            </a:pPr>
            <a:endParaRPr lang="ru-RU" sz="2800" dirty="0" smtClean="0"/>
          </a:p>
        </p:txBody>
      </p:sp>
      <p:pic>
        <p:nvPicPr>
          <p:cNvPr id="9" name="Рисунок 8" descr="поперечно-винтовая прокатка.jpg"/>
          <p:cNvPicPr>
            <a:picLocks noChangeAspect="1"/>
          </p:cNvPicPr>
          <p:nvPr/>
        </p:nvPicPr>
        <p:blipFill rotWithShape="1">
          <a:blip r:embed="rId2" cstate="print"/>
          <a:srcRect b="16554"/>
          <a:stretch/>
        </p:blipFill>
        <p:spPr>
          <a:xfrm>
            <a:off x="6444992" y="908720"/>
            <a:ext cx="2498425" cy="256333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445776" y="3750711"/>
            <a:ext cx="2497641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Продукция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2600" dirty="0" smtClean="0"/>
              <a:t>бесшовные трубы </a:t>
            </a:r>
            <a:r>
              <a:rPr lang="ru-RU" sz="2600" dirty="0"/>
              <a:t>из сплошной заготовки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444992" y="3645024"/>
            <a:ext cx="2498425" cy="2304257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89EAC-845A-40B2-BDF5-401620B84412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255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044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047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8244408" y="6356350"/>
            <a:ext cx="44239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21D21ED4-F2F7-4F7D-B78A-131B1DA71D7D}" type="slidenum">
              <a:rPr lang="ru-RU" smtClean="0">
                <a:solidFill>
                  <a:prstClr val="white"/>
                </a:solidFill>
              </a:rPr>
              <a:pPr eaLnBrk="1" hangingPunct="1"/>
              <a:t>8</a:t>
            </a:fld>
            <a:endParaRPr lang="ru-RU" dirty="0" smtClean="0">
              <a:solidFill>
                <a:prstClr val="white"/>
              </a:solidFill>
            </a:endParaRPr>
          </a:p>
        </p:txBody>
      </p:sp>
      <p:sp>
        <p:nvSpPr>
          <p:cNvPr id="10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6632"/>
            <a:ext cx="9144000" cy="792163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Геометрия очага деформации при прокатке</a:t>
            </a:r>
          </a:p>
        </p:txBody>
      </p:sp>
      <p:pic>
        <p:nvPicPr>
          <p:cNvPr id="18" name="Picture 2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">
          <a:xfrm>
            <a:off x="6261422" y="1196752"/>
            <a:ext cx="2559050" cy="4491038"/>
          </a:xfrm>
          <a:prstGeom prst="rect">
            <a:avLst/>
          </a:prstGeom>
          <a:noFill/>
          <a:ln w="2540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51520" y="764704"/>
            <a:ext cx="590465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>
                <a:latin typeface="+mj-lt"/>
              </a:rPr>
              <a:t>При продольной прокатке одновременно пластической деформации подвергается не весь объем обрабатываемого металла, а только его небольшая часть, находящаяся вблизи валков. Поэтому объем прокатываемого металла, заключенный между плоскостью входа </a:t>
            </a:r>
            <a:r>
              <a:rPr lang="ru-RU" sz="2200" b="1" i="1" dirty="0">
                <a:latin typeface="+mj-lt"/>
              </a:rPr>
              <a:t>АА</a:t>
            </a:r>
            <a:r>
              <a:rPr lang="ru-RU" sz="2200" b="1" baseline="-25000" dirty="0">
                <a:latin typeface="+mj-lt"/>
              </a:rPr>
              <a:t>1</a:t>
            </a:r>
            <a:r>
              <a:rPr lang="ru-RU" sz="2200" b="1" dirty="0">
                <a:latin typeface="+mj-lt"/>
              </a:rPr>
              <a:t> металла в валки и плоскостью выхода </a:t>
            </a:r>
            <a:r>
              <a:rPr lang="ru-RU" sz="2200" b="1" i="1" dirty="0">
                <a:latin typeface="+mj-lt"/>
              </a:rPr>
              <a:t>ВВ</a:t>
            </a:r>
            <a:r>
              <a:rPr lang="ru-RU" sz="2200" b="1" baseline="-25000" dirty="0">
                <a:latin typeface="+mj-lt"/>
              </a:rPr>
              <a:t>1</a:t>
            </a:r>
            <a:r>
              <a:rPr lang="ru-RU" sz="2200" b="1" dirty="0">
                <a:latin typeface="+mj-lt"/>
              </a:rPr>
              <a:t> металла из валков, называется </a:t>
            </a:r>
            <a:r>
              <a:rPr lang="ru-RU" sz="22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геометрическим очагом </a:t>
            </a:r>
            <a:r>
              <a:rPr lang="ru-RU" sz="22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деформации</a:t>
            </a:r>
            <a:r>
              <a:rPr lang="ru-RU" sz="2200" b="1" dirty="0" smtClean="0">
                <a:latin typeface="+mj-lt"/>
              </a:rPr>
              <a:t>. </a:t>
            </a:r>
            <a:r>
              <a:rPr lang="ru-RU" sz="2200" b="1" dirty="0">
                <a:latin typeface="+mj-lt"/>
              </a:rPr>
              <a:t>Дуга </a:t>
            </a:r>
            <a:r>
              <a:rPr lang="ru-RU" sz="2200" b="1" i="1" dirty="0">
                <a:latin typeface="+mj-lt"/>
              </a:rPr>
              <a:t>АВ</a:t>
            </a:r>
            <a:r>
              <a:rPr lang="ru-RU" sz="2200" b="1" dirty="0">
                <a:latin typeface="+mj-lt"/>
              </a:rPr>
              <a:t>, по которой деформируемый металл контактирует с валками, называется </a:t>
            </a:r>
            <a:r>
              <a:rPr lang="ru-RU" sz="22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дугой захвата</a:t>
            </a:r>
            <a:r>
              <a:rPr lang="ru-RU" sz="2200" b="1" dirty="0">
                <a:latin typeface="+mj-lt"/>
              </a:rPr>
              <a:t>, а центральный угол </a:t>
            </a:r>
            <a:r>
              <a:rPr lang="ru-RU" sz="2200" b="1" dirty="0">
                <a:latin typeface="+mj-lt"/>
                <a:sym typeface="Symbol"/>
              </a:rPr>
              <a:t></a:t>
            </a:r>
            <a:r>
              <a:rPr lang="ru-RU" sz="2200" b="1" dirty="0">
                <a:latin typeface="+mj-lt"/>
              </a:rPr>
              <a:t>, соответствующий дуге захвата, – </a:t>
            </a:r>
            <a:r>
              <a:rPr lang="ru-RU" sz="22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углом захвата</a:t>
            </a:r>
            <a:r>
              <a:rPr lang="ru-RU" sz="2200" b="1" dirty="0">
                <a:latin typeface="+mj-lt"/>
              </a:rPr>
              <a:t>. Проекция очага деформации на горизонтальную ось – это </a:t>
            </a:r>
            <a:r>
              <a:rPr lang="ru-RU" sz="22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длина очага деформации </a:t>
            </a:r>
            <a:r>
              <a:rPr lang="en-US" sz="22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</a:t>
            </a:r>
            <a:r>
              <a:rPr lang="ru-RU" sz="22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</a:t>
            </a:r>
            <a:endParaRPr lang="ru-RU" sz="2200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4143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642910" y="1349360"/>
            <a:ext cx="4286280" cy="785818"/>
          </a:xfrm>
          <a:prstGeom prst="roundRect">
            <a:avLst>
              <a:gd name="adj" fmla="val 10000"/>
            </a:avLst>
          </a:prstGeom>
          <a:solidFill>
            <a:schemeClr val="bg1"/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</p:sp>
      <p:pic>
        <p:nvPicPr>
          <p:cNvPr id="1031" name="Picture 2" descr="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2488" y="1384300"/>
            <a:ext cx="2559050" cy="4491038"/>
          </a:xfrm>
          <a:prstGeom prst="rect">
            <a:avLst/>
          </a:prstGeom>
          <a:noFill/>
          <a:ln w="2540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" name="Прямоугольник 5"/>
          <p:cNvSpPr>
            <a:spLocks noChangeArrowheads="1"/>
          </p:cNvSpPr>
          <p:nvPr/>
        </p:nvSpPr>
        <p:spPr bwMode="auto">
          <a:xfrm>
            <a:off x="774700" y="4305300"/>
            <a:ext cx="4125913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solidFill>
                  <a:srgbClr val="00FF00"/>
                </a:solidFill>
                <a:latin typeface="Arial" pitchFamily="34" charset="0"/>
              </a:rPr>
              <a:t>Н</a:t>
            </a:r>
            <a:r>
              <a:rPr lang="ru-RU" sz="2000" baseline="-25000" dirty="0" smtClean="0">
                <a:solidFill>
                  <a:srgbClr val="00FF00"/>
                </a:solidFill>
                <a:latin typeface="Arial" pitchFamily="34" charset="0"/>
              </a:rPr>
              <a:t>0</a:t>
            </a:r>
            <a:r>
              <a:rPr lang="ru-RU" sz="2000" i="1" baseline="-25000" dirty="0" smtClean="0">
                <a:solidFill>
                  <a:srgbClr val="00FF00"/>
                </a:solidFill>
                <a:latin typeface="Arial" pitchFamily="34" charset="0"/>
              </a:rPr>
              <a:t> </a:t>
            </a:r>
            <a:r>
              <a:rPr lang="ru-RU" sz="2000" dirty="0" smtClean="0">
                <a:solidFill>
                  <a:srgbClr val="00FF00"/>
                </a:solidFill>
                <a:latin typeface="Arial" pitchFamily="34" charset="0"/>
              </a:rPr>
              <a:t> – исходная толщина полосы;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solidFill>
                  <a:srgbClr val="00FF00"/>
                </a:solidFill>
                <a:latin typeface="Arial" pitchFamily="34" charset="0"/>
              </a:rPr>
              <a:t>Н</a:t>
            </a:r>
            <a:r>
              <a:rPr lang="ru-RU" sz="2000" baseline="-25000" dirty="0" smtClean="0">
                <a:solidFill>
                  <a:srgbClr val="00FF00"/>
                </a:solidFill>
                <a:latin typeface="Arial" pitchFamily="34" charset="0"/>
              </a:rPr>
              <a:t>1</a:t>
            </a:r>
            <a:r>
              <a:rPr lang="ru-RU" sz="2000" dirty="0" smtClean="0">
                <a:solidFill>
                  <a:srgbClr val="00FF00"/>
                </a:solidFill>
                <a:latin typeface="Arial" pitchFamily="34" charset="0"/>
              </a:rPr>
              <a:t>  - толщина после прокатки;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i="1" dirty="0" smtClean="0">
                <a:solidFill>
                  <a:srgbClr val="00FF00"/>
                </a:solidFill>
                <a:latin typeface="Arial" pitchFamily="34" charset="0"/>
              </a:rPr>
              <a:t>B</a:t>
            </a:r>
            <a:r>
              <a:rPr lang="ru-RU" sz="2000" baseline="-25000" dirty="0" smtClean="0">
                <a:solidFill>
                  <a:srgbClr val="00FF00"/>
                </a:solidFill>
                <a:latin typeface="Arial" pitchFamily="34" charset="0"/>
              </a:rPr>
              <a:t>0</a:t>
            </a:r>
            <a:r>
              <a:rPr lang="en-US" sz="2000" dirty="0" smtClean="0">
                <a:solidFill>
                  <a:srgbClr val="00FF00"/>
                </a:solidFill>
                <a:latin typeface="Arial" pitchFamily="34" charset="0"/>
              </a:rPr>
              <a:t> – </a:t>
            </a:r>
            <a:r>
              <a:rPr lang="ru-RU" sz="2000" dirty="0" smtClean="0">
                <a:solidFill>
                  <a:srgbClr val="00FF00"/>
                </a:solidFill>
                <a:latin typeface="Arial" pitchFamily="34" charset="0"/>
              </a:rPr>
              <a:t>начальная ширина полосы;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i="1" dirty="0" smtClean="0">
                <a:solidFill>
                  <a:srgbClr val="00FF00"/>
                </a:solidFill>
                <a:latin typeface="Arial" pitchFamily="34" charset="0"/>
              </a:rPr>
              <a:t>B</a:t>
            </a:r>
            <a:r>
              <a:rPr lang="en-US" sz="2000" baseline="-25000" dirty="0" smtClean="0">
                <a:solidFill>
                  <a:srgbClr val="00FF00"/>
                </a:solidFill>
                <a:latin typeface="Arial" pitchFamily="34" charset="0"/>
              </a:rPr>
              <a:t>1</a:t>
            </a:r>
            <a:r>
              <a:rPr lang="en-US" sz="2000" dirty="0" smtClean="0">
                <a:solidFill>
                  <a:srgbClr val="00FF00"/>
                </a:solidFill>
                <a:latin typeface="Arial" pitchFamily="34" charset="0"/>
              </a:rPr>
              <a:t> – </a:t>
            </a:r>
            <a:r>
              <a:rPr lang="ru-RU" sz="2000" dirty="0" smtClean="0">
                <a:solidFill>
                  <a:srgbClr val="00FF00"/>
                </a:solidFill>
                <a:latin typeface="Arial" pitchFamily="34" charset="0"/>
              </a:rPr>
              <a:t>конечная ширина полосы;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i="1" dirty="0" smtClean="0">
                <a:solidFill>
                  <a:srgbClr val="00FF00"/>
                </a:solidFill>
                <a:latin typeface="Arial" pitchFamily="34" charset="0"/>
              </a:rPr>
              <a:t>R</a:t>
            </a:r>
            <a:r>
              <a:rPr lang="ru-RU" sz="2000" dirty="0" smtClean="0">
                <a:solidFill>
                  <a:srgbClr val="00FF00"/>
                </a:solidFill>
                <a:latin typeface="Arial" pitchFamily="34" charset="0"/>
              </a:rPr>
              <a:t> ,</a:t>
            </a:r>
            <a:r>
              <a:rPr lang="en-US" sz="2000" i="1" dirty="0" smtClean="0">
                <a:solidFill>
                  <a:srgbClr val="00FF00"/>
                </a:solidFill>
                <a:latin typeface="Arial" pitchFamily="34" charset="0"/>
              </a:rPr>
              <a:t>D</a:t>
            </a:r>
            <a:r>
              <a:rPr lang="ru-RU" sz="2000" i="1" dirty="0" smtClean="0">
                <a:solidFill>
                  <a:srgbClr val="00FF00"/>
                </a:solidFill>
                <a:latin typeface="Arial" pitchFamily="34" charset="0"/>
              </a:rPr>
              <a:t> - </a:t>
            </a:r>
            <a:r>
              <a:rPr lang="ru-RU" sz="2000" dirty="0" smtClean="0">
                <a:solidFill>
                  <a:srgbClr val="00FF00"/>
                </a:solidFill>
                <a:latin typeface="Arial" pitchFamily="34" charset="0"/>
              </a:rPr>
              <a:t>радиус и диаметр валков;</a:t>
            </a:r>
            <a:endParaRPr lang="en-US" sz="2000" dirty="0" smtClean="0">
              <a:solidFill>
                <a:srgbClr val="00FF00"/>
              </a:solidFill>
              <a:latin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i="1" dirty="0" smtClean="0">
                <a:solidFill>
                  <a:srgbClr val="00FF00"/>
                </a:solidFill>
                <a:latin typeface="Arial" pitchFamily="34" charset="0"/>
              </a:rPr>
              <a:t>AB </a:t>
            </a:r>
            <a:r>
              <a:rPr lang="en-US" sz="2000" dirty="0" smtClean="0">
                <a:solidFill>
                  <a:srgbClr val="00FF00"/>
                </a:solidFill>
                <a:latin typeface="Arial" pitchFamily="34" charset="0"/>
              </a:rPr>
              <a:t>– </a:t>
            </a:r>
            <a:r>
              <a:rPr lang="ru-RU" sz="2000" dirty="0" smtClean="0">
                <a:solidFill>
                  <a:srgbClr val="00FF00"/>
                </a:solidFill>
                <a:latin typeface="Arial" pitchFamily="34" charset="0"/>
              </a:rPr>
              <a:t>дуга захвата.</a:t>
            </a:r>
          </a:p>
        </p:txBody>
      </p:sp>
      <p:sp>
        <p:nvSpPr>
          <p:cNvPr id="1033" name="Прямоугольник 7"/>
          <p:cNvSpPr>
            <a:spLocks noChangeArrowheads="1"/>
          </p:cNvSpPr>
          <p:nvPr/>
        </p:nvSpPr>
        <p:spPr bwMode="auto">
          <a:xfrm>
            <a:off x="738188" y="1320800"/>
            <a:ext cx="217963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smtClean="0">
                <a:solidFill>
                  <a:prstClr val="black"/>
                </a:solidFill>
                <a:latin typeface="Arial" pitchFamily="34" charset="0"/>
              </a:rPr>
              <a:t>Абсолютное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smtClean="0">
                <a:solidFill>
                  <a:prstClr val="black"/>
                </a:solidFill>
                <a:latin typeface="Arial" pitchFamily="34" charset="0"/>
              </a:rPr>
              <a:t>обжатие:</a:t>
            </a:r>
          </a:p>
        </p:txBody>
      </p:sp>
      <p:sp>
        <p:nvSpPr>
          <p:cNvPr id="1034" name="Прямоугольник 8"/>
          <p:cNvSpPr>
            <a:spLocks noChangeArrowheads="1"/>
          </p:cNvSpPr>
          <p:nvPr/>
        </p:nvSpPr>
        <p:spPr bwMode="auto">
          <a:xfrm>
            <a:off x="2809875" y="1493838"/>
            <a:ext cx="2017713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6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2600" i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6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2600" i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600" baseline="-250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6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600" i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600" baseline="-250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260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42910" y="2357430"/>
            <a:ext cx="4286280" cy="857256"/>
          </a:xfrm>
          <a:prstGeom prst="roundRect">
            <a:avLst>
              <a:gd name="adj" fmla="val 10000"/>
            </a:avLst>
          </a:prstGeom>
          <a:solidFill>
            <a:schemeClr val="bg1"/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</p:sp>
      <p:sp>
        <p:nvSpPr>
          <p:cNvPr id="1038" name="Прямоугольник 11"/>
          <p:cNvSpPr>
            <a:spLocks noChangeArrowheads="1"/>
          </p:cNvSpPr>
          <p:nvPr/>
        </p:nvSpPr>
        <p:spPr bwMode="auto">
          <a:xfrm>
            <a:off x="738188" y="2370138"/>
            <a:ext cx="199866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smtClean="0">
                <a:solidFill>
                  <a:prstClr val="black"/>
                </a:solidFill>
                <a:latin typeface="Arial" pitchFamily="34" charset="0"/>
              </a:rPr>
              <a:t>Угол </a:t>
            </a:r>
            <a:endParaRPr lang="en-US" sz="2400" b="1" smtClean="0">
              <a:solidFill>
                <a:prstClr val="black"/>
              </a:solidFill>
              <a:latin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smtClean="0">
                <a:solidFill>
                  <a:prstClr val="black"/>
                </a:solidFill>
                <a:latin typeface="Arial" pitchFamily="34" charset="0"/>
              </a:rPr>
              <a:t>захвата </a:t>
            </a:r>
            <a:r>
              <a:rPr lang="en-US" sz="2400" b="1" smtClean="0">
                <a:solidFill>
                  <a:prstClr val="black"/>
                </a:solidFill>
                <a:latin typeface="Arial" pitchFamily="34" charset="0"/>
              </a:rPr>
              <a:t>   </a:t>
            </a:r>
            <a:r>
              <a:rPr lang="ru-RU" sz="2400" b="1" smtClean="0">
                <a:solidFill>
                  <a:prstClr val="black"/>
                </a:solidFill>
                <a:latin typeface="Arial" pitchFamily="34" charset="0"/>
              </a:rPr>
              <a:t>:</a:t>
            </a:r>
          </a:p>
        </p:txBody>
      </p:sp>
      <p:sp>
        <p:nvSpPr>
          <p:cNvPr id="1039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 smtClean="0">
              <a:solidFill>
                <a:prstClr val="black"/>
              </a:solidFill>
              <a:latin typeface="Arial" pitchFamily="34" charset="0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746375" y="2424113"/>
          <a:ext cx="1928813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20" name="Формула" r:id="rId4" imgW="1091880" imgH="444240" progId="Equation.3">
                  <p:embed/>
                </p:oleObj>
              </mc:Choice>
              <mc:Fallback>
                <p:oleObj name="Формула" r:id="rId4" imgW="109188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6375" y="2424113"/>
                        <a:ext cx="1928813" cy="785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Скругленный прямоугольник 15"/>
          <p:cNvSpPr/>
          <p:nvPr/>
        </p:nvSpPr>
        <p:spPr>
          <a:xfrm>
            <a:off x="642910" y="3429000"/>
            <a:ext cx="4286280" cy="757242"/>
          </a:xfrm>
          <a:prstGeom prst="roundRect">
            <a:avLst>
              <a:gd name="adj" fmla="val 10000"/>
            </a:avLst>
          </a:prstGeom>
          <a:solidFill>
            <a:schemeClr val="bg1"/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</p:sp>
      <p:sp>
        <p:nvSpPr>
          <p:cNvPr id="1043" name="Прямоугольник 16"/>
          <p:cNvSpPr>
            <a:spLocks noChangeArrowheads="1"/>
          </p:cNvSpPr>
          <p:nvPr/>
        </p:nvSpPr>
        <p:spPr bwMode="auto">
          <a:xfrm>
            <a:off x="712788" y="3355975"/>
            <a:ext cx="28003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smtClean="0">
                <a:solidFill>
                  <a:prstClr val="black"/>
                </a:solidFill>
                <a:latin typeface="Arial" pitchFamily="34" charset="0"/>
              </a:rPr>
              <a:t>Длина очага деформации</a:t>
            </a:r>
            <a:r>
              <a:rPr lang="en-US" sz="2400" b="1" smtClean="0">
                <a:solidFill>
                  <a:prstClr val="black"/>
                </a:solidFill>
                <a:latin typeface="Arial" pitchFamily="34" charset="0"/>
              </a:rPr>
              <a:t> </a:t>
            </a:r>
            <a:r>
              <a:rPr lang="ru-RU" sz="2400" b="1" smtClean="0">
                <a:solidFill>
                  <a:prstClr val="black"/>
                </a:solidFill>
                <a:latin typeface="Arial" pitchFamily="34" charset="0"/>
              </a:rPr>
              <a:t>:</a:t>
            </a:r>
          </a:p>
        </p:txBody>
      </p:sp>
      <p:sp>
        <p:nvSpPr>
          <p:cNvPr id="1044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 smtClean="0">
              <a:solidFill>
                <a:prstClr val="black"/>
              </a:solidFill>
              <a:latin typeface="Arial" pitchFamily="34" charset="0"/>
            </a:endParaRP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138488" y="3556000"/>
          <a:ext cx="1543050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21" name="Формула" r:id="rId6" imgW="787320" imgH="241200" progId="Equation.3">
                  <p:embed/>
                </p:oleObj>
              </mc:Choice>
              <mc:Fallback>
                <p:oleObj name="Формула" r:id="rId6" imgW="7873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8488" y="3556000"/>
                        <a:ext cx="1543050" cy="473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5" name="Прямоугольник 21"/>
          <p:cNvSpPr>
            <a:spLocks noChangeArrowheads="1"/>
          </p:cNvSpPr>
          <p:nvPr/>
        </p:nvSpPr>
        <p:spPr bwMode="auto">
          <a:xfrm>
            <a:off x="1979613" y="2711450"/>
            <a:ext cx="476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smtClean="0">
                <a:solidFill>
                  <a:prstClr val="black"/>
                </a:solidFill>
                <a:latin typeface="Symbol" pitchFamily="18" charset="2"/>
              </a:rPr>
              <a:t>a</a:t>
            </a:r>
            <a:r>
              <a:rPr lang="ru-RU" sz="2400" b="1" smtClean="0">
                <a:solidFill>
                  <a:prstClr val="black"/>
                </a:solidFill>
                <a:latin typeface="Arial" pitchFamily="34" charset="0"/>
              </a:rPr>
              <a:t> </a:t>
            </a:r>
          </a:p>
        </p:txBody>
      </p:sp>
      <p:sp>
        <p:nvSpPr>
          <p:cNvPr id="1047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8244408" y="6356350"/>
            <a:ext cx="44239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21D21ED4-F2F7-4F7D-B78A-131B1DA71D7D}" type="slidenum">
              <a:rPr lang="ru-RU" smtClean="0">
                <a:solidFill>
                  <a:prstClr val="white"/>
                </a:solidFill>
              </a:rPr>
              <a:pPr eaLnBrk="1" hangingPunct="1"/>
              <a:t>9</a:t>
            </a:fld>
            <a:endParaRPr lang="ru-RU" dirty="0" smtClean="0">
              <a:solidFill>
                <a:prstClr val="white"/>
              </a:solidFill>
            </a:endParaRPr>
          </a:p>
        </p:txBody>
      </p:sp>
      <p:sp>
        <p:nvSpPr>
          <p:cNvPr id="10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9144000" cy="792163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rgbClr val="FF9933"/>
                </a:solidFill>
              </a:rPr>
              <a:t>Геометрия очага деформации при прокатке</a:t>
            </a:r>
          </a:p>
        </p:txBody>
      </p:sp>
    </p:spTree>
    <p:extLst>
      <p:ext uri="{BB962C8B-B14F-4D97-AF65-F5344CB8AC3E}">
        <p14:creationId xmlns:p14="http://schemas.microsoft.com/office/powerpoint/2010/main" val="354982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лекции">
  <a:themeElements>
    <a:clrScheme name="Другая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FFFF99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759</TotalTime>
  <Words>1191</Words>
  <Application>Microsoft Office PowerPoint</Application>
  <PresentationFormat>Экран (4:3)</PresentationFormat>
  <Paragraphs>168</Paragraphs>
  <Slides>24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3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5" baseType="lpstr">
      <vt:lpstr>Arial</vt:lpstr>
      <vt:lpstr>Calibri</vt:lpstr>
      <vt:lpstr>Cambria</vt:lpstr>
      <vt:lpstr>Symbol</vt:lpstr>
      <vt:lpstr>Times New Roman</vt:lpstr>
      <vt:lpstr>Wingdings</vt:lpstr>
      <vt:lpstr>Wingdings 2</vt:lpstr>
      <vt:lpstr>Тема Office</vt:lpstr>
      <vt:lpstr>1_Тема Office</vt:lpstr>
      <vt:lpstr>2_лекции</vt:lpstr>
      <vt:lpstr>Формула</vt:lpstr>
      <vt:lpstr>Презентация PowerPoint</vt:lpstr>
      <vt:lpstr>Общие сведения</vt:lpstr>
      <vt:lpstr>Общие сведения</vt:lpstr>
      <vt:lpstr>Виды прокатки </vt:lpstr>
      <vt:lpstr>ВИДЫ ПРОКАТКИ</vt:lpstr>
      <vt:lpstr>ВИДЫ ПРОКАТКИ</vt:lpstr>
      <vt:lpstr>ВИДЫ ПРОКАТКИ</vt:lpstr>
      <vt:lpstr>Геометрия очага деформации при прокатке</vt:lpstr>
      <vt:lpstr>Геометрия очага деформации при прокатке</vt:lpstr>
      <vt:lpstr>Параметры деформации при прокатке</vt:lpstr>
      <vt:lpstr>Презентация PowerPoint</vt:lpstr>
      <vt:lpstr>Презентация PowerPoint</vt:lpstr>
      <vt:lpstr>Условие захвата металла валками</vt:lpstr>
      <vt:lpstr>Презентация PowerPoint</vt:lpstr>
      <vt:lpstr>Презентация PowerPoint</vt:lpstr>
      <vt:lpstr>Презентация PowerPoint</vt:lpstr>
      <vt:lpstr>Опережение</vt:lpstr>
      <vt:lpstr>Опережение</vt:lpstr>
      <vt:lpstr>УШИРЕНИЕ</vt:lpstr>
      <vt:lpstr>Сортовая и листовая прокатка </vt:lpstr>
      <vt:lpstr>Обозначение прокатных станов</vt:lpstr>
      <vt:lpstr>Обозначение прокатных станов</vt:lpstr>
      <vt:lpstr>Продукция прокатного производства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shulgin_ri@nlmk.com</dc:creator>
  <cp:lastModifiedBy>Шульгин Роман Игоревич</cp:lastModifiedBy>
  <cp:revision>173</cp:revision>
  <dcterms:created xsi:type="dcterms:W3CDTF">2015-11-03T08:49:34Z</dcterms:created>
  <dcterms:modified xsi:type="dcterms:W3CDTF">2021-06-25T05:49:22Z</dcterms:modified>
</cp:coreProperties>
</file>