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  <p:sldMasterId id="2147483756" r:id="rId3"/>
    <p:sldMasterId id="2147483768" r:id="rId4"/>
  </p:sldMasterIdLst>
  <p:sldIdLst>
    <p:sldId id="349" r:id="rId5"/>
    <p:sldId id="344" r:id="rId6"/>
    <p:sldId id="351" r:id="rId7"/>
    <p:sldId id="345" r:id="rId8"/>
    <p:sldId id="352" r:id="rId9"/>
    <p:sldId id="353" r:id="rId10"/>
    <p:sldId id="346" r:id="rId11"/>
    <p:sldId id="347" r:id="rId12"/>
    <p:sldId id="354" r:id="rId13"/>
    <p:sldId id="355" r:id="rId14"/>
    <p:sldId id="356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5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8" autoAdjust="0"/>
    <p:restoredTop sz="94660"/>
  </p:normalViewPr>
  <p:slideViewPr>
    <p:cSldViewPr>
      <p:cViewPr>
        <p:scale>
          <a:sx n="62" d="100"/>
          <a:sy n="62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B30775-FD99-4641-9CD5-FFD8EBB4AF99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CBEC8B-6783-44D9-8A34-CD5A8C1A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8884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ЛЕКЦИЯ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ТЕОРИЯ ШТАМПОВКИ И ПРОКАТКИ.</a:t>
            </a:r>
          </a:p>
          <a:p>
            <a:pPr algn="ctr"/>
            <a:r>
              <a:rPr lang="ru-RU" sz="3600" b="1" dirty="0" smtClean="0"/>
              <a:t>ОСНОВНЫЕ ПОЛОЖЕНИЯ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237312"/>
            <a:ext cx="1940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г. Липецк, 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52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6215074" y="1978523"/>
            <a:ext cx="2786082" cy="928694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58" name="Заголовок 2"/>
          <p:cNvSpPr>
            <a:spLocks noGrp="1"/>
          </p:cNvSpPr>
          <p:nvPr>
            <p:ph type="title"/>
          </p:nvPr>
        </p:nvSpPr>
        <p:spPr>
          <a:xfrm>
            <a:off x="214313" y="487363"/>
            <a:ext cx="8786812" cy="7143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Параметры деформации при прокатке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3482" y="1978523"/>
            <a:ext cx="2857520" cy="928694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62" name="Прямоугольник 6"/>
          <p:cNvSpPr>
            <a:spLocks noChangeArrowheads="1"/>
          </p:cNvSpPr>
          <p:nvPr/>
        </p:nvSpPr>
        <p:spPr bwMode="auto">
          <a:xfrm>
            <a:off x="117475" y="2079625"/>
            <a:ext cx="2055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/>
              <a:t>Коэффициент </a:t>
            </a:r>
            <a:br>
              <a:rPr lang="ru-RU" sz="2000"/>
            </a:br>
            <a:r>
              <a:rPr lang="ru-RU" sz="2000"/>
              <a:t>обжатия </a:t>
            </a:r>
            <a:r>
              <a:rPr lang="ru-RU" sz="2000">
                <a:sym typeface="Symbol" pitchFamily="18" charset="2"/>
              </a:rPr>
              <a:t> </a:t>
            </a:r>
            <a:r>
              <a:rPr lang="ru-RU" sz="2000"/>
              <a:t>:</a:t>
            </a:r>
          </a:p>
        </p:txBody>
      </p:sp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03425" y="2049463"/>
          <a:ext cx="10001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609336" imgH="495085" progId="Equation.3">
                  <p:embed/>
                </p:oleObj>
              </mc:Choice>
              <mc:Fallback>
                <p:oleObj name="Формула" r:id="rId3" imgW="609336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2049463"/>
                        <a:ext cx="10001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214678" y="1978523"/>
            <a:ext cx="2786082" cy="928694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67" name="Прямоугольник 10"/>
          <p:cNvSpPr>
            <a:spLocks noChangeArrowheads="1"/>
          </p:cNvSpPr>
          <p:nvPr/>
        </p:nvSpPr>
        <p:spPr bwMode="auto">
          <a:xfrm>
            <a:off x="3214688" y="2043113"/>
            <a:ext cx="1978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/>
              <a:t>Коэффициент </a:t>
            </a:r>
            <a:br>
              <a:rPr lang="ru-RU" sz="2000"/>
            </a:br>
            <a:r>
              <a:rPr lang="ru-RU" sz="2000"/>
              <a:t>уширения </a:t>
            </a:r>
            <a:r>
              <a:rPr lang="ru-RU" sz="2000">
                <a:sym typeface="Symbol" pitchFamily="18" charset="2"/>
              </a:rPr>
              <a:t> </a:t>
            </a:r>
            <a:r>
              <a:rPr lang="ru-RU" sz="2000"/>
              <a:t>:</a:t>
            </a:r>
          </a:p>
        </p:txBody>
      </p:sp>
      <p:sp>
        <p:nvSpPr>
          <p:cNvPr id="206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21275" y="2049463"/>
          <a:ext cx="8747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533169" imgH="495085" progId="Equation.3">
                  <p:embed/>
                </p:oleObj>
              </mc:Choice>
              <mc:Fallback>
                <p:oleObj name="Формула" r:id="rId5" imgW="53316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049463"/>
                        <a:ext cx="8747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054975" y="2038350"/>
          <a:ext cx="8747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7" imgW="533169" imgH="495085" progId="Equation.3">
                  <p:embed/>
                </p:oleObj>
              </mc:Choice>
              <mc:Fallback>
                <p:oleObj name="Формула" r:id="rId7" imgW="53316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4975" y="2038350"/>
                        <a:ext cx="8747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Прямоугольник 17"/>
          <p:cNvSpPr>
            <a:spLocks noChangeArrowheads="1"/>
          </p:cNvSpPr>
          <p:nvPr/>
        </p:nvSpPr>
        <p:spPr bwMode="auto">
          <a:xfrm>
            <a:off x="6178550" y="2043113"/>
            <a:ext cx="2081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/>
              <a:t>Коэффициент </a:t>
            </a:r>
            <a:br>
              <a:rPr lang="ru-RU" sz="2000"/>
            </a:br>
            <a:r>
              <a:rPr lang="ru-RU" sz="2000"/>
              <a:t>вытяжки </a:t>
            </a:r>
            <a:r>
              <a:rPr lang="ru-RU" sz="2000">
                <a:sym typeface="Symbol" pitchFamily="18" charset="2"/>
              </a:rPr>
              <a:t> </a:t>
            </a:r>
            <a:r>
              <a:rPr lang="ru-RU" sz="2000"/>
              <a:t>:</a:t>
            </a:r>
          </a:p>
        </p:txBody>
      </p:sp>
      <p:sp>
        <p:nvSpPr>
          <p:cNvPr id="2071" name="Прямоугольник 19"/>
          <p:cNvSpPr>
            <a:spLocks noChangeArrowheads="1"/>
          </p:cNvSpPr>
          <p:nvPr/>
        </p:nvSpPr>
        <p:spPr bwMode="auto">
          <a:xfrm>
            <a:off x="428625" y="2955925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b="0" dirty="0"/>
              <a:t>где </a:t>
            </a:r>
            <a:r>
              <a:rPr lang="ru-RU" sz="2000" b="0" i="1" dirty="0"/>
              <a:t>L</a:t>
            </a:r>
            <a:r>
              <a:rPr lang="ru-RU" sz="2000" b="0" baseline="-25000" dirty="0"/>
              <a:t>0</a:t>
            </a:r>
            <a:r>
              <a:rPr lang="ru-RU" sz="2000" b="0" dirty="0"/>
              <a:t> и </a:t>
            </a:r>
            <a:r>
              <a:rPr lang="ru-RU" sz="2000" b="0" i="1" dirty="0"/>
              <a:t>L</a:t>
            </a:r>
            <a:r>
              <a:rPr lang="ru-RU" sz="2000" b="0" baseline="-25000" dirty="0"/>
              <a:t>1</a:t>
            </a:r>
            <a:r>
              <a:rPr lang="ru-RU" sz="2000" b="0" dirty="0"/>
              <a:t> – длина заготовки, соответственно, до и после прокатки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60686" y="4232286"/>
            <a:ext cx="2925782" cy="1266304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75" name="Прямоугольник 21"/>
          <p:cNvSpPr>
            <a:spLocks noChangeArrowheads="1"/>
          </p:cNvSpPr>
          <p:nvPr/>
        </p:nvSpPr>
        <p:spPr bwMode="auto">
          <a:xfrm>
            <a:off x="263525" y="3733800"/>
            <a:ext cx="511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По закону постоянства объема:</a:t>
            </a:r>
          </a:p>
        </p:txBody>
      </p:sp>
      <p:sp>
        <p:nvSpPr>
          <p:cNvPr id="207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33738" y="4378325"/>
          <a:ext cx="23193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9" imgW="1117115" imgH="495085" progId="Equation.3">
                  <p:embed/>
                </p:oleObj>
              </mc:Choice>
              <mc:Fallback>
                <p:oleObj name="Формула" r:id="rId9" imgW="1117115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4378325"/>
                        <a:ext cx="231933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17475" y="1397000"/>
            <a:ext cx="9144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spc="-110" dirty="0">
                <a:latin typeface="Arial" charset="0"/>
              </a:rPr>
              <a:t>Для оценки величины деформации при прокатке используют:</a:t>
            </a:r>
          </a:p>
        </p:txBody>
      </p:sp>
      <p:sp>
        <p:nvSpPr>
          <p:cNvPr id="2078" name="Прямоугольник 25"/>
          <p:cNvSpPr>
            <a:spLocks noChangeArrowheads="1"/>
          </p:cNvSpPr>
          <p:nvPr/>
        </p:nvSpPr>
        <p:spPr bwMode="auto">
          <a:xfrm>
            <a:off x="446088" y="5621338"/>
            <a:ext cx="8105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b="0" dirty="0"/>
              <a:t>где </a:t>
            </a:r>
            <a:r>
              <a:rPr lang="en-US" sz="2000" b="0" i="1" dirty="0"/>
              <a:t>V</a:t>
            </a:r>
            <a:r>
              <a:rPr lang="ru-RU" sz="2000" b="0" baseline="-25000" dirty="0"/>
              <a:t>0</a:t>
            </a:r>
            <a:r>
              <a:rPr lang="ru-RU" sz="2000" b="0" i="1" dirty="0"/>
              <a:t> </a:t>
            </a:r>
            <a:r>
              <a:rPr lang="ru-RU" sz="2000" b="0" dirty="0"/>
              <a:t>и</a:t>
            </a:r>
            <a:r>
              <a:rPr lang="ru-RU" sz="2000" b="0" i="1" dirty="0"/>
              <a:t> </a:t>
            </a:r>
            <a:r>
              <a:rPr lang="en-US" sz="2000" b="0" i="1" dirty="0"/>
              <a:t>V</a:t>
            </a:r>
            <a:r>
              <a:rPr lang="ru-RU" sz="2000" b="0" baseline="-25000" dirty="0"/>
              <a:t>1 </a:t>
            </a:r>
            <a:r>
              <a:rPr lang="ru-RU" sz="2000" b="0" dirty="0"/>
              <a:t> – объем металла, соответственно, до и после прокатки</a:t>
            </a:r>
          </a:p>
        </p:txBody>
      </p:sp>
      <p:sp>
        <p:nvSpPr>
          <p:cNvPr id="20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2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8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00392" y="6356350"/>
            <a:ext cx="58640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C27A83C-092E-44EB-A789-680E18182FF3}" type="slidenum">
              <a:rPr lang="ru-RU" smtClean="0">
                <a:solidFill>
                  <a:schemeClr val="bg1"/>
                </a:solidFill>
              </a:rPr>
              <a:pPr eaLnBrk="1" hangingPunct="1"/>
              <a:t>10</a:t>
            </a:fld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3841741" y="3140968"/>
            <a:ext cx="5075306" cy="154724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4" name="Скругленный прямоугольник 23"/>
          <p:cNvSpPr/>
          <p:nvPr/>
        </p:nvSpPr>
        <p:spPr>
          <a:xfrm>
            <a:off x="2235168" y="5272424"/>
            <a:ext cx="4600638" cy="669916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5" name="Скругленный прямоугольник 14"/>
          <p:cNvSpPr/>
          <p:nvPr/>
        </p:nvSpPr>
        <p:spPr>
          <a:xfrm>
            <a:off x="276107" y="3140969"/>
            <a:ext cx="3408380" cy="1547247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51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44" name="Прямоугольник 11"/>
          <p:cNvSpPr>
            <a:spLocks noChangeArrowheads="1"/>
          </p:cNvSpPr>
          <p:nvPr/>
        </p:nvSpPr>
        <p:spPr bwMode="auto">
          <a:xfrm>
            <a:off x="523875" y="1836084"/>
            <a:ext cx="80851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000" dirty="0"/>
              <a:t>В практике чаще всего используют</a:t>
            </a:r>
            <a:r>
              <a:rPr lang="ru-RU" sz="4000" dirty="0">
                <a:solidFill>
                  <a:srgbClr val="00FF00"/>
                </a:solidFill>
              </a:rPr>
              <a:t>: </a:t>
            </a:r>
          </a:p>
        </p:txBody>
      </p:sp>
      <p:sp>
        <p:nvSpPr>
          <p:cNvPr id="51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081713" y="3775075"/>
          <a:ext cx="221456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3" imgW="1333500" imgH="495300" progId="Equation.3">
                  <p:embed/>
                </p:oleObj>
              </mc:Choice>
              <mc:Fallback>
                <p:oleObj name="Формула" r:id="rId3" imgW="1333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775075"/>
                        <a:ext cx="2214562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Прямоугольник 15"/>
          <p:cNvSpPr>
            <a:spLocks noChangeArrowheads="1"/>
          </p:cNvSpPr>
          <p:nvPr/>
        </p:nvSpPr>
        <p:spPr bwMode="auto">
          <a:xfrm>
            <a:off x="227013" y="4786313"/>
            <a:ext cx="7864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600" dirty="0"/>
              <a:t>Суммарный коэффициент вытяжки </a:t>
            </a:r>
            <a:r>
              <a:rPr lang="ru-RU" sz="2600" dirty="0">
                <a:sym typeface="Symbol" pitchFamily="18" charset="2"/>
              </a:rPr>
              <a:t></a:t>
            </a:r>
            <a:r>
              <a:rPr lang="ru-RU" sz="2600" baseline="-25000" dirty="0" err="1"/>
              <a:t>сум</a:t>
            </a:r>
            <a:endParaRPr lang="ru-RU" sz="2600" baseline="-250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563813" y="3663950"/>
          <a:ext cx="9493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5" imgW="533169" imgH="495085" progId="Equation.3">
                  <p:embed/>
                </p:oleObj>
              </mc:Choice>
              <mc:Fallback>
                <p:oleObj name="Формула" r:id="rId5" imgW="53316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3663950"/>
                        <a:ext cx="949325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Прямоугольник 17"/>
          <p:cNvSpPr>
            <a:spLocks noChangeArrowheads="1"/>
          </p:cNvSpPr>
          <p:nvPr/>
        </p:nvSpPr>
        <p:spPr bwMode="auto">
          <a:xfrm>
            <a:off x="263525" y="3602038"/>
            <a:ext cx="23002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коэффициент </a:t>
            </a:r>
            <a:br>
              <a:rPr lang="ru-RU" sz="2400" dirty="0"/>
            </a:br>
            <a:r>
              <a:rPr lang="ru-RU" sz="2400" dirty="0"/>
              <a:t>вытяжки </a:t>
            </a:r>
            <a:r>
              <a:rPr lang="ru-RU" sz="2400" dirty="0">
                <a:sym typeface="Symbol" pitchFamily="18" charset="2"/>
              </a:rPr>
              <a:t>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06875" y="3373438"/>
            <a:ext cx="3833813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spc="-100" dirty="0">
                <a:latin typeface="Arial" charset="0"/>
              </a:rPr>
              <a:t>относительную степень </a:t>
            </a:r>
            <a:br>
              <a:rPr lang="ru-RU" sz="2400" spc="-100" dirty="0">
                <a:latin typeface="Arial" charset="0"/>
              </a:rPr>
            </a:br>
            <a:r>
              <a:rPr lang="ru-RU" sz="2400" spc="-100" dirty="0">
                <a:latin typeface="Arial" charset="0"/>
              </a:rPr>
              <a:t>обжатия </a:t>
            </a:r>
            <a:r>
              <a:rPr lang="ru-RU" sz="2400" spc="-100" dirty="0">
                <a:latin typeface="Arial" charset="0"/>
                <a:sym typeface="Symbol"/>
              </a:rPr>
              <a:t></a:t>
            </a:r>
            <a:endParaRPr lang="ru-RU" sz="2400" spc="-100" dirty="0">
              <a:latin typeface="Arial" charset="0"/>
            </a:endParaRPr>
          </a:p>
        </p:txBody>
      </p:sp>
      <p:sp>
        <p:nvSpPr>
          <p:cNvPr id="5149" name="Прямоугольник 20"/>
          <p:cNvSpPr>
            <a:spLocks noChangeArrowheads="1"/>
          </p:cNvSpPr>
          <p:nvPr/>
        </p:nvSpPr>
        <p:spPr bwMode="auto">
          <a:xfrm>
            <a:off x="2452688" y="5299075"/>
            <a:ext cx="416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>
                <a:sym typeface="Symbol" pitchFamily="18" charset="2"/>
              </a:rPr>
              <a:t></a:t>
            </a:r>
            <a:r>
              <a:rPr lang="ru-RU" sz="2800" baseline="-25000"/>
              <a:t>сум</a:t>
            </a:r>
            <a:r>
              <a:rPr lang="ru-RU" sz="2800"/>
              <a:t> = </a:t>
            </a:r>
            <a:r>
              <a:rPr lang="ru-RU" sz="2800">
                <a:sym typeface="Symbol" pitchFamily="18" charset="2"/>
              </a:rPr>
              <a:t></a:t>
            </a:r>
            <a:r>
              <a:rPr lang="ru-RU" sz="2800" baseline="-25000"/>
              <a:t>1</a:t>
            </a:r>
            <a:r>
              <a:rPr lang="ru-RU" sz="2800">
                <a:sym typeface="Symbol" pitchFamily="18" charset="2"/>
              </a:rPr>
              <a:t></a:t>
            </a:r>
            <a:r>
              <a:rPr lang="ru-RU" sz="2800" baseline="-25000"/>
              <a:t>2</a:t>
            </a:r>
            <a:r>
              <a:rPr lang="ru-RU" sz="2800">
                <a:sym typeface="Symbol" pitchFamily="18" charset="2"/>
              </a:rPr>
              <a:t></a:t>
            </a:r>
            <a:r>
              <a:rPr lang="ru-RU" sz="2800" baseline="-25000"/>
              <a:t>3 </a:t>
            </a:r>
            <a:r>
              <a:rPr lang="ru-RU" sz="2800">
                <a:sym typeface="Symbol" pitchFamily="18" charset="2"/>
              </a:rPr>
              <a:t></a:t>
            </a:r>
            <a:r>
              <a:rPr lang="ru-RU" sz="2800"/>
              <a:t> </a:t>
            </a:r>
            <a:r>
              <a:rPr lang="ru-RU" sz="2800">
                <a:sym typeface="Symbol" pitchFamily="18" charset="2"/>
              </a:rPr>
              <a:t></a:t>
            </a:r>
            <a:r>
              <a:rPr lang="en-US" sz="2800" i="1" baseline="-25000"/>
              <a:t>n</a:t>
            </a:r>
            <a:r>
              <a:rPr lang="ru-RU" sz="2800" baseline="-25000"/>
              <a:t>-1</a:t>
            </a:r>
            <a:r>
              <a:rPr lang="ru-RU" sz="2800">
                <a:sym typeface="Symbol" pitchFamily="18" charset="2"/>
              </a:rPr>
              <a:t></a:t>
            </a:r>
            <a:r>
              <a:rPr lang="en-US" sz="2800" i="1" baseline="-25000"/>
              <a:t>n</a:t>
            </a:r>
            <a:endParaRPr lang="ru-RU" sz="2800"/>
          </a:p>
        </p:txBody>
      </p:sp>
      <p:sp>
        <p:nvSpPr>
          <p:cNvPr id="5150" name="Прямоугольник 22"/>
          <p:cNvSpPr>
            <a:spLocks noChangeArrowheads="1"/>
          </p:cNvSpPr>
          <p:nvPr/>
        </p:nvSpPr>
        <p:spPr bwMode="auto">
          <a:xfrm>
            <a:off x="4143375" y="5948363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0" dirty="0"/>
              <a:t>где </a:t>
            </a:r>
            <a:r>
              <a:rPr lang="ru-RU" b="0" i="1" dirty="0"/>
              <a:t>n</a:t>
            </a:r>
            <a:r>
              <a:rPr lang="ru-RU" b="0" dirty="0"/>
              <a:t> – число проходов при прокатке</a:t>
            </a:r>
          </a:p>
        </p:txBody>
      </p:sp>
      <p:sp>
        <p:nvSpPr>
          <p:cNvPr id="5151" name="Rectangle 9"/>
          <p:cNvSpPr>
            <a:spLocks noChangeArrowheads="1"/>
          </p:cNvSpPr>
          <p:nvPr/>
        </p:nvSpPr>
        <p:spPr bwMode="auto">
          <a:xfrm>
            <a:off x="174025" y="271245"/>
            <a:ext cx="8774112" cy="61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0" dirty="0"/>
              <a:t>Параметры деформации при прокатке</a:t>
            </a:r>
          </a:p>
        </p:txBody>
      </p:sp>
      <p:sp>
        <p:nvSpPr>
          <p:cNvPr id="515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86490" y="6376243"/>
            <a:ext cx="56197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2D8EB4-382F-4C2E-BDC2-A50ED1F35852}" type="slidenum">
              <a:rPr lang="ru-RU" smtClean="0">
                <a:solidFill>
                  <a:schemeClr val="bg1"/>
                </a:solidFill>
              </a:rPr>
              <a:pPr eaLnBrk="1" hangingPunct="1"/>
              <a:t>11</a:t>
            </a:fld>
            <a:endParaRPr lang="ru-R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08720"/>
            <a:ext cx="86391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Рассмотрим порядок выполнения технологии изготовления поковки.</a:t>
            </a:r>
            <a:endParaRPr lang="ru-RU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r>
              <a:rPr lang="ru-RU" b="1" i="1" dirty="0">
                <a:latin typeface="Times New Roman"/>
                <a:ea typeface="Times New Roman"/>
              </a:rPr>
              <a:t>1. Выбрать расположение поковки в штампе</a:t>
            </a:r>
          </a:p>
          <a:p>
            <a:pPr algn="ctr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 (выбрать плоскость разъема штампа)</a:t>
            </a:r>
          </a:p>
          <a:p>
            <a:pPr algn="ctr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зависимости от конструкции детали штамповка выполняется в торец или плашмя. 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1.1. Детали, имеющие внутренние полости и конфигурацию наружной поверхности, не мешающую извлечению поковки из штампа без назначения напусков.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штамповке в торец (</a:t>
            </a:r>
            <a:r>
              <a:rPr lang="ru-RU" dirty="0" smtClean="0">
                <a:latin typeface="Times New Roman"/>
                <a:ea typeface="Times New Roman"/>
              </a:rPr>
              <a:t>рис. </a:t>
            </a:r>
            <a:r>
              <a:rPr lang="ru-RU" dirty="0">
                <a:latin typeface="Times New Roman"/>
                <a:ea typeface="Times New Roman"/>
              </a:rPr>
              <a:t>а) формируется как внутренняя, так и наружная поверхность поковки. Поэтому детали данного типа штампуются в торец.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1.2. Детали, не имеющие внутренних полостей.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штамповке плашмя формируется конфигурация наружной поверхности. Внутренние полости поковки не выполняются (рис. б). Поэтому для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деталей, у которых отсутствуют внутренние полости, назначается штамповка плашмя.</a:t>
            </a:r>
          </a:p>
        </p:txBody>
      </p:sp>
    </p:spTree>
    <p:extLst>
      <p:ext uri="{BB962C8B-B14F-4D97-AF65-F5344CB8AC3E}">
        <p14:creationId xmlns:p14="http://schemas.microsoft.com/office/powerpoint/2010/main" val="25066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56959"/>
            <a:ext cx="2842723" cy="184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3253" y="5670552"/>
            <a:ext cx="3347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Конструкция детали. 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Один из фланцев мешает извлечению поковки из штампа при штамповке в торец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3616" y="3130042"/>
            <a:ext cx="1908504" cy="209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5613046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Расположение изделия при штамповке плашмя.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V</a:t>
            </a:r>
            <a:r>
              <a:rPr lang="ru-RU" dirty="0">
                <a:latin typeface="Times New Roman"/>
                <a:ea typeface="Times New Roman"/>
              </a:rPr>
              <a:t>1 – объем напуска при штамповке плашмя.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83" y="3014632"/>
            <a:ext cx="2257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72200" y="5613047"/>
            <a:ext cx="2699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Расположение изделия при штамповке в торец.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V</a:t>
            </a:r>
            <a:r>
              <a:rPr lang="ru-RU" dirty="0">
                <a:latin typeface="Times New Roman"/>
                <a:ea typeface="Times New Roman"/>
              </a:rPr>
              <a:t>2 – объем напуска при штамповке в торец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34630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1.3. Детали, имеющие внутренние полости и конфигурацию наружной поверхности, мешающую извлечению поковки из штампа. 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 выборе расположения поковки в штампе (плашмя или в торец) руководствуются принципом уменьшения объема последующей механической обработки. Для этого рассчитывается объем напусков при штамповке плашмя или в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торец (рис. в). 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Если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1  ˃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2, назначается штамповка плашмя.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 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1  ˂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2 – штамповка в торец. 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Если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1  =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2, назначается штамповка плашмя, т.к. при равных объемах последующей механической обработки после штамповки в торец необходима дополнительная операция по пробивке перемычки-пленки, что увеличивает себестоимость изделия.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6258" y="5232438"/>
            <a:ext cx="54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а)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96336" y="5176807"/>
            <a:ext cx="54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</a:t>
            </a:r>
            <a:r>
              <a:rPr lang="ru-RU" b="1" dirty="0" smtClean="0">
                <a:latin typeface="Times New Roman"/>
                <a:ea typeface="Times New Roman"/>
              </a:rPr>
              <a:t>)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17537" y="5176807"/>
            <a:ext cx="54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б</a:t>
            </a:r>
            <a:r>
              <a:rPr lang="ru-RU" b="1" dirty="0" smtClean="0">
                <a:latin typeface="Times New Roman"/>
                <a:ea typeface="Times New Roman"/>
              </a:rPr>
              <a:t>)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12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4624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Назначить напуски (если это необходимо) 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Напуски назначаются на тех участках поковки,  где невозможно или нетехнологично изготавливать их по контуру: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- отверстия диаметром менее 30 мм на поковках не выполняются; на них назначаются напуски, а отверстия высверливаются при механической обработке поковки;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если наружная или внутренняя поверхность детали имеет выступающие части, мешающие извлечению поковки из штампа.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Назначить припуск на механическую обработку Пм.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 — слой металла, который удаляется с поверхности отливки для обеспечения требуемой размерной точности и шероховатости поверхности детали.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величина припуска определяется глубиной дефектного слоя, а также технологией последующей механической обработки.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 назначаются на поверхности, имеющие на чертеже  детали знак  √, отдельно с каждой стороны размера, а величина каждого из них не зависит от наличия и величины Пм с противоположной стороны.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 выбирается по массе поковки и конкретному размеру (Табл.  1). Т.к. масса поковки неизвестна, для выбора припусков принимается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1,3 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масса поковки;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масса детали. Расчет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предполагает условное разбиение детали на части, объём V которых рассчитывается по стандартным формулам: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цилиндра V = π×D²× H / 4, - для усечённого конуса V = (D² + d² + D × d)×π ×H / 12,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параллелепипеда: V = В×H×L, - для шара: V = π×D³ / 6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(где D, d - наибольший и наименьший диаметры усеченного конуса, см; D – диаметр цилиндра и шара, см; Н – высота, см; В – ширина, см; L – длина, см)</a:t>
            </a:r>
          </a:p>
        </p:txBody>
      </p:sp>
    </p:spTree>
    <p:extLst>
      <p:ext uri="{BB962C8B-B14F-4D97-AF65-F5344CB8AC3E}">
        <p14:creationId xmlns:p14="http://schemas.microsoft.com/office/powerpoint/2010/main" val="27665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92398"/>
              </p:ext>
            </p:extLst>
          </p:nvPr>
        </p:nvGraphicFramePr>
        <p:xfrm>
          <a:off x="179511" y="944658"/>
          <a:ext cx="7848873" cy="57616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30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5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56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56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56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56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5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4283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Масса поковки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Номинальный размер детали, на который определяется припуск на механическую обработку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Пм, мм (припуск на одну сторону)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≤ 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&gt;50≤120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&gt;120≤180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&gt;180≤260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&gt;260≤360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&gt;360≤500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1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Штамповка на прессах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≤0.25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0,25 ˂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≤0,63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0,63 ˂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≤ 1,60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1,60 ˂Мп ≤2,50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2,50 ˂Мп ≤4,00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4,00 ˂Мп ≤6,30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6,30 ˂Мп ≤10,0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10,0 ˂Мп ≤16,0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16,0 ˂Мп ≤25,0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25,0 ˂Мп ≤40,0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Мп, кг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Штамповка на молотах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6,30 ˂Мп ≤10,0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10,0 ˂Мп ≤16,0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16,0 ˂Мп ≤25,0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88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25,0 ˂Мп ≤40,0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40,0˂Мп ≤63,0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63,0 ˂Мп ≤100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100 ˂Мп ≤125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125 ˂Мп ≤160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1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160 ˂Мп ≤200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5,1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5,5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6,0</a:t>
                      </a:r>
                    </a:p>
                  </a:txBody>
                  <a:tcPr marL="39892" marR="3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286" y="116632"/>
            <a:ext cx="9000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Масса детали рассчитывается по зависимости </a:t>
            </a:r>
            <a:r>
              <a:rPr lang="ru-RU" dirty="0" err="1">
                <a:latin typeface="Times New Roman"/>
                <a:ea typeface="Times New Roman"/>
              </a:rPr>
              <a:t>Мд</a:t>
            </a:r>
            <a:r>
              <a:rPr lang="ru-RU" dirty="0">
                <a:latin typeface="Times New Roman"/>
                <a:ea typeface="Times New Roman"/>
              </a:rPr>
              <a:t> =  (</a:t>
            </a:r>
            <a:r>
              <a:rPr lang="ru-RU" dirty="0" err="1">
                <a:latin typeface="Times New Roman"/>
                <a:ea typeface="Times New Roman"/>
              </a:rPr>
              <a:t>Vд×</a:t>
            </a:r>
            <a:r>
              <a:rPr lang="ru-RU" sz="20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γ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)/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1000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где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масса поковки, кг; </a:t>
            </a:r>
            <a:r>
              <a:rPr lang="ru-RU" dirty="0" err="1">
                <a:latin typeface="Times New Roman"/>
                <a:ea typeface="Times New Roman"/>
              </a:rPr>
              <a:t>Vд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– объем детали </a:t>
            </a:r>
            <a:r>
              <a:rPr lang="ru-RU" dirty="0">
                <a:latin typeface="Times New Roman"/>
                <a:ea typeface="Times New Roman"/>
              </a:rPr>
              <a:t>(</a:t>
            </a:r>
            <a:r>
              <a:rPr lang="ru-RU" dirty="0" err="1">
                <a:latin typeface="Times New Roman"/>
                <a:ea typeface="Times New Roman"/>
              </a:rPr>
              <a:t>Vд</a:t>
            </a:r>
            <a:r>
              <a:rPr lang="ru-RU" dirty="0">
                <a:latin typeface="Times New Roman"/>
                <a:ea typeface="Times New Roman"/>
              </a:rPr>
              <a:t> = ∑V)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см</a:t>
            </a:r>
            <a:r>
              <a:rPr lang="ru-RU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- плотность стали,  г/см</a:t>
            </a:r>
            <a:r>
              <a:rPr lang="ru-RU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3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(γ=7,8 г/см</a:t>
            </a:r>
            <a:r>
              <a:rPr lang="ru-RU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 </a:t>
            </a:r>
          </a:p>
          <a:p>
            <a:pPr algn="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Табл. 1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34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6754"/>
            <a:ext cx="892899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4. Выбрать оборудование для штамповки.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Горячая объемная штамповка выполняется на молотах и прессах.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 молотах (механизмах ударного действия) штампуются пластичные материалы (низкоуглеродистые и низколегированные стали). Поковки изготавливаются с самыми низкими классами точности.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штамповке на прессах (механизмы статического действия) наиболее часто используются кривошипные горячештамповочные прессы (КГШП). Этот способ позволяет штамповать </a:t>
            </a:r>
            <a:r>
              <a:rPr lang="ru-RU" dirty="0" err="1">
                <a:latin typeface="Times New Roman"/>
                <a:ea typeface="Times New Roman"/>
              </a:rPr>
              <a:t>малопластичные</a:t>
            </a:r>
            <a:r>
              <a:rPr lang="ru-RU" dirty="0">
                <a:latin typeface="Times New Roman"/>
                <a:ea typeface="Times New Roman"/>
              </a:rPr>
              <a:t> материалы (средне- и высокоуглеродистые стали, средне- и высоколегированные стали). Поковки, полученные на прессах, характеризуются высокой точностью, которая достигается за счет снижения припусков на механическую обработку. В результате себестоимость поковок снижается на 10…30 % по сравнению со штамповкой на молотах. Жесткость конструкции пресса позволяет исключить относительный сдвиг частей штампа. </a:t>
            </a:r>
          </a:p>
          <a:p>
            <a:pPr indent="2286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5. Выбрать штамповочные уклоны. 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Штамповочные уклоны облегчают извлечение поковки из штампа. По расположению поверхности разли­чают наружные и внутренние уклоны (рис. </a:t>
            </a:r>
            <a:r>
              <a:rPr lang="ru-RU" dirty="0" smtClean="0">
                <a:latin typeface="Times New Roman"/>
                <a:ea typeface="Times New Roman"/>
              </a:rPr>
              <a:t>а, </a:t>
            </a:r>
            <a:r>
              <a:rPr lang="ru-RU" dirty="0">
                <a:latin typeface="Times New Roman"/>
                <a:ea typeface="Times New Roman"/>
              </a:rPr>
              <a:t>рис. б</a:t>
            </a:r>
            <a:r>
              <a:rPr lang="ru-RU" dirty="0" smtClean="0">
                <a:latin typeface="Times New Roman"/>
                <a:ea typeface="Times New Roman"/>
              </a:rPr>
              <a:t>). </a:t>
            </a:r>
            <a:r>
              <a:rPr lang="ru-RU" dirty="0">
                <a:latin typeface="Times New Roman"/>
                <a:ea typeface="Times New Roman"/>
              </a:rPr>
              <a:t>Уклон </a:t>
            </a:r>
            <a:r>
              <a:rPr lang="ru-RU" sz="2400" dirty="0">
                <a:latin typeface="Times New Roman"/>
                <a:ea typeface="Times New Roman"/>
              </a:rPr>
              <a:t>α </a:t>
            </a:r>
            <a:r>
              <a:rPr lang="ru-RU" dirty="0">
                <a:latin typeface="Times New Roman"/>
                <a:ea typeface="Times New Roman"/>
              </a:rPr>
              <a:t>на наружной по­верхности поковки меньше уклона </a:t>
            </a:r>
            <a:r>
              <a:rPr lang="ru-RU" sz="2000" dirty="0">
                <a:latin typeface="Times New Roman"/>
                <a:ea typeface="Times New Roman"/>
              </a:rPr>
              <a:t>β </a:t>
            </a:r>
            <a:r>
              <a:rPr lang="ru-RU" dirty="0">
                <a:latin typeface="Times New Roman"/>
                <a:ea typeface="Times New Roman"/>
              </a:rPr>
              <a:t>на внутренней. Это связано с различными условиями охлаждения наружной и внутренней по­верхности. Глубина полости штампа характеризуется отношением глубины штампа к его ширине h/d (рис. </a:t>
            </a:r>
            <a:r>
              <a:rPr lang="ru-RU" dirty="0" smtClean="0">
                <a:latin typeface="Times New Roman"/>
                <a:ea typeface="Times New Roman"/>
              </a:rPr>
              <a:t>а, </a:t>
            </a:r>
            <a:r>
              <a:rPr lang="ru-RU" dirty="0">
                <a:latin typeface="Times New Roman"/>
                <a:ea typeface="Times New Roman"/>
              </a:rPr>
              <a:t>рис. б</a:t>
            </a:r>
            <a:r>
              <a:rPr lang="ru-RU" dirty="0" smtClean="0">
                <a:latin typeface="Times New Roman"/>
                <a:ea typeface="Times New Roman"/>
              </a:rPr>
              <a:t>)</a:t>
            </a:r>
            <a:r>
              <a:rPr lang="ru-RU" i="1" dirty="0" smtClean="0">
                <a:latin typeface="Times New Roman"/>
                <a:ea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</a:rPr>
              <a:t>Штампо­вочные уклоны имеют стандартные значения, так как при изготов­лении штампов полости фрезеруют стандартным набором инстру­мента. Ориентировочно уклоны выбираются по </a:t>
            </a:r>
            <a:r>
              <a:rPr lang="ru-RU" b="1" dirty="0">
                <a:latin typeface="Times New Roman"/>
                <a:ea typeface="Times New Roman"/>
              </a:rPr>
              <a:t>табл. (на следующем слайде)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0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3"/>
          <a:stretch/>
        </p:blipFill>
        <p:spPr bwMode="auto">
          <a:xfrm>
            <a:off x="6156176" y="124339"/>
            <a:ext cx="2880321" cy="258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24339"/>
            <a:ext cx="58288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Наружные и внутренние уклоны </a:t>
            </a:r>
          </a:p>
          <a:p>
            <a:pPr algn="ctr"/>
            <a:r>
              <a:rPr lang="ru-RU" b="1" dirty="0">
                <a:latin typeface="Times New Roman"/>
                <a:ea typeface="Times New Roman"/>
              </a:rPr>
              <a:t>при штамповке плашмя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hн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 err="1">
                <a:latin typeface="Times New Roman"/>
                <a:ea typeface="Times New Roman"/>
              </a:rPr>
              <a:t>dн</a:t>
            </a:r>
            <a:r>
              <a:rPr lang="ru-RU" dirty="0">
                <a:latin typeface="Times New Roman"/>
                <a:ea typeface="Times New Roman"/>
              </a:rPr>
              <a:t> – соответственно глубина и ширина полости штампа наружной поверхности заготовки;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hв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 err="1">
                <a:latin typeface="Times New Roman"/>
                <a:ea typeface="Times New Roman"/>
              </a:rPr>
              <a:t>dв</a:t>
            </a:r>
            <a:r>
              <a:rPr lang="ru-RU" dirty="0">
                <a:latin typeface="Times New Roman"/>
                <a:ea typeface="Times New Roman"/>
              </a:rPr>
              <a:t> - соответственно глубина и ширина полости штампа внутренней поверхности заготовки;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α - уклон на наружной поверхности поковки;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β - уклона на внутренней по­верхности поковки.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42" y="2852936"/>
            <a:ext cx="374215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252"/>
              </p:ext>
            </p:extLst>
          </p:nvPr>
        </p:nvGraphicFramePr>
        <p:xfrm>
          <a:off x="107505" y="5733256"/>
          <a:ext cx="8928991" cy="1066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800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76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3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7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37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Относительная глубина полости штампа 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hн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dн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или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hв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dв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Молотовый штамп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Штамп для КГШП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αº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βº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αº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βº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≤1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&gt;1 ≤ 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&gt;2,5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391" y="2924944"/>
            <a:ext cx="52486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Наружные и внутренние уклоны </a:t>
            </a:r>
          </a:p>
          <a:p>
            <a:pPr algn="ctr"/>
            <a:r>
              <a:rPr lang="ru-RU" b="1" dirty="0">
                <a:latin typeface="Times New Roman"/>
                <a:ea typeface="Times New Roman"/>
              </a:rPr>
              <a:t>при штамповке в торец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hн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 err="1">
                <a:latin typeface="Times New Roman"/>
                <a:ea typeface="Times New Roman"/>
              </a:rPr>
              <a:t>dн</a:t>
            </a:r>
            <a:r>
              <a:rPr lang="ru-RU" dirty="0">
                <a:latin typeface="Times New Roman"/>
                <a:ea typeface="Times New Roman"/>
              </a:rPr>
              <a:t> – соответственно глубина и ширина полости штампа наружной поверхности заготовки;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hв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 err="1">
                <a:latin typeface="Times New Roman"/>
                <a:ea typeface="Times New Roman"/>
              </a:rPr>
              <a:t>dв</a:t>
            </a:r>
            <a:r>
              <a:rPr lang="ru-RU" dirty="0">
                <a:latin typeface="Times New Roman"/>
                <a:ea typeface="Times New Roman"/>
              </a:rPr>
              <a:t> - соответственно глубина и ширина полости штампа внутренней поверхности заготовки;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α - уклон на наружной поверхности поковки;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β - уклона на внутренней по­верхности поковки.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КГШП – кривошипные горячештамповочные прессы</a:t>
            </a:r>
          </a:p>
          <a:p>
            <a:pPr algn="just">
              <a:spcAft>
                <a:spcPts val="0"/>
              </a:spcAft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87143" y="5204302"/>
            <a:ext cx="11493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Табл. </a:t>
            </a:r>
            <a:r>
              <a:rPr lang="ru-RU" b="1" dirty="0" smtClean="0">
                <a:latin typeface="Times New Roman"/>
                <a:ea typeface="Times New Roman"/>
              </a:rPr>
              <a:t>2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476672"/>
            <a:ext cx="54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а)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5" y="2627619"/>
            <a:ext cx="54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б</a:t>
            </a:r>
            <a:r>
              <a:rPr lang="ru-RU" b="1" dirty="0" smtClean="0">
                <a:latin typeface="Times New Roman"/>
                <a:ea typeface="Times New Roman"/>
              </a:rPr>
              <a:t>)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93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624"/>
            <a:ext cx="892899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6. Назначить радиусы закруглений.</a:t>
            </a:r>
            <a:r>
              <a:rPr lang="ru-RU" dirty="0">
                <a:latin typeface="Times New Roman"/>
                <a:ea typeface="Times New Roman"/>
              </a:rPr>
              <a:t>   </a:t>
            </a:r>
          </a:p>
          <a:p>
            <a:pPr indent="27051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Радиусы закруглений облегчают извлечение поковки из штампа, снижают вероятность образования концентраторов напряжений в острых участках изделия и, следовательно, вероятность появления в этих участках трещин при изготовлении поковки, а также увеличивают стойкость штампов.</a:t>
            </a:r>
          </a:p>
          <a:p>
            <a:pPr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        </a:t>
            </a:r>
            <a:r>
              <a:rPr lang="ru-RU" dirty="0">
                <a:latin typeface="Times New Roman"/>
                <a:ea typeface="Times New Roman"/>
              </a:rPr>
              <a:t>Различают радиусы </a:t>
            </a:r>
            <a:r>
              <a:rPr lang="ru-RU" dirty="0" smtClean="0">
                <a:latin typeface="Times New Roman"/>
                <a:ea typeface="Times New Roman"/>
              </a:rPr>
              <a:t>закругления: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наружные (на выступающих частях поковки);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/>
                <a:ea typeface="Times New Roman"/>
              </a:rPr>
              <a:t>внутренние (во впадинах и углублениях).</a:t>
            </a: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Радиусы закруглений назначают как ближайшее значение из следующего ряда чисел: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1; 1,5; 2; 2,5; 3; 4; 5; 6; 8; 10; 12,5; 15; 20; 25; 30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С целью снижения трудоемкости изготовления штампов из полученных величин наружных и внутренних радиусов выбирается одно минимальное значение наружного радиуса закругления и одно минимальное значение внутреннего радиуса закругления, которые являются действительными радиусами закруглений поковки. 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" r="4994" b="4601"/>
          <a:stretch/>
        </p:blipFill>
        <p:spPr bwMode="auto">
          <a:xfrm>
            <a:off x="7020272" y="3743383"/>
            <a:ext cx="2112325" cy="311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737" y="4043387"/>
            <a:ext cx="691276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</a:rPr>
              <a:t>R</a:t>
            </a:r>
            <a:r>
              <a:rPr lang="ru-RU" b="1" dirty="0">
                <a:latin typeface="Times New Roman"/>
                <a:ea typeface="Times New Roman"/>
              </a:rPr>
              <a:t> – </a:t>
            </a:r>
            <a:r>
              <a:rPr lang="ru-RU" dirty="0">
                <a:latin typeface="Times New Roman"/>
                <a:ea typeface="Times New Roman"/>
              </a:rPr>
              <a:t>наружные радиусы закруглений;</a:t>
            </a: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внутренние радиусы закруглений.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Наружные радиусы закруглений </a:t>
            </a:r>
            <a:r>
              <a:rPr lang="en-US" b="1" dirty="0">
                <a:latin typeface="Times New Roman"/>
                <a:ea typeface="Times New Roman"/>
              </a:rPr>
              <a:t>R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= (Пм + 0,75) мм,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где: </a:t>
            </a:r>
            <a:r>
              <a:rPr lang="en-US" b="1" dirty="0">
                <a:latin typeface="Times New Roman"/>
                <a:ea typeface="Times New Roman"/>
              </a:rPr>
              <a:t>R </a:t>
            </a:r>
            <a:r>
              <a:rPr lang="ru-RU" dirty="0">
                <a:latin typeface="Times New Roman"/>
                <a:ea typeface="Times New Roman"/>
              </a:rPr>
              <a:t>– величина наружного радиуса закругления, мм; </a:t>
            </a:r>
            <a:r>
              <a:rPr lang="ru-RU" b="1" dirty="0">
                <a:latin typeface="Times New Roman"/>
                <a:ea typeface="Times New Roman"/>
              </a:rPr>
              <a:t>Пм </a:t>
            </a:r>
            <a:r>
              <a:rPr lang="ru-RU" dirty="0">
                <a:latin typeface="Times New Roman"/>
                <a:ea typeface="Times New Roman"/>
              </a:rPr>
              <a:t>– припуски на механическую обработку, мм (см. табл. 1).</a:t>
            </a:r>
          </a:p>
          <a:p>
            <a:pPr indent="17970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Внутренние радиусы закруглений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= 2</a:t>
            </a:r>
            <a:r>
              <a:rPr lang="ru-RU" dirty="0">
                <a:latin typeface="Times New Roman"/>
                <a:ea typeface="Times New Roman"/>
              </a:rPr>
              <a:t>×</a:t>
            </a:r>
            <a:r>
              <a:rPr lang="en-US" b="1" dirty="0">
                <a:latin typeface="Times New Roman"/>
                <a:ea typeface="Times New Roman"/>
              </a:rPr>
              <a:t>R</a:t>
            </a:r>
            <a:r>
              <a:rPr lang="ru-RU" dirty="0">
                <a:latin typeface="Times New Roman"/>
                <a:ea typeface="Times New Roman"/>
              </a:rPr>
              <a:t>, мм.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Для упрощения расчетов принимается</a:t>
            </a:r>
          </a:p>
          <a:p>
            <a:r>
              <a:rPr lang="en-US" b="1" dirty="0">
                <a:latin typeface="Times New Roman"/>
                <a:ea typeface="Times New Roman"/>
              </a:rPr>
              <a:t>R</a:t>
            </a:r>
            <a:r>
              <a:rPr lang="ru-RU" b="1" dirty="0">
                <a:latin typeface="Times New Roman"/>
                <a:ea typeface="Times New Roman"/>
              </a:rPr>
              <a:t> =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r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= 3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008" y="73069"/>
            <a:ext cx="90364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7. Назначить температурные интервалы горячей обработки сплавов давлением.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Температуры нагрева должны лежать в определенном интервале. 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Слишком низкие температуры нагрева вызывают упрочнение (наклеп) металла. </a:t>
            </a:r>
            <a:r>
              <a:rPr lang="ru-RU" b="1" i="1" dirty="0">
                <a:latin typeface="Times New Roman"/>
                <a:ea typeface="Times New Roman"/>
              </a:rPr>
              <a:t>Упрочнение (наклеп)</a:t>
            </a:r>
            <a:r>
              <a:rPr lang="ru-RU" dirty="0">
                <a:latin typeface="Times New Roman"/>
                <a:ea typeface="Times New Roman"/>
              </a:rPr>
              <a:t> – явление снижения запаса пластичности материала вследствие искажения кристаллической решетки и изменения формы зерен металла под действием силового инструмента (штампа). 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Высокие температуры нагрева вызывают перегрев и пережог. </a:t>
            </a: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Перегрев</a:t>
            </a:r>
            <a:r>
              <a:rPr lang="ru-RU" dirty="0">
                <a:latin typeface="Times New Roman"/>
                <a:ea typeface="Times New Roman"/>
              </a:rPr>
              <a:t> характеризуется резким ростом размеров зерна, обуславливающим снижение пластичности металла. Его последствия можно исправить отжигом.</a:t>
            </a:r>
          </a:p>
          <a:p>
            <a:pPr indent="44958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Пережог </a:t>
            </a:r>
            <a:r>
              <a:rPr lang="ru-RU" dirty="0">
                <a:latin typeface="Times New Roman"/>
                <a:ea typeface="Times New Roman"/>
              </a:rPr>
              <a:t>возникает при более высоких температурах и характеризуется окислением и оплавлением границ зерен, что нарушает связь между ними. Неисправимый брак. </a:t>
            </a:r>
          </a:p>
          <a:p>
            <a:pPr indent="2540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Температурный интервал, расположенный между оптимальными температурами начала и конца горячей обработки материала, называется </a:t>
            </a:r>
            <a:r>
              <a:rPr lang="ru-RU" i="1" dirty="0">
                <a:latin typeface="Times New Roman"/>
                <a:ea typeface="Times New Roman"/>
              </a:rPr>
              <a:t>температурным интервалом горячей обработки давлением</a:t>
            </a:r>
            <a:r>
              <a:rPr lang="ru-RU" dirty="0">
                <a:latin typeface="Times New Roman"/>
                <a:ea typeface="Times New Roman"/>
              </a:rPr>
              <a:t>. Этот интервал находится в области максимальной пластичности конкретного материала.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Температурный интервал горячей обработки давлением для углеродистых и легированных сталей приведен в </a:t>
            </a:r>
            <a:r>
              <a:rPr lang="ru-RU" b="1" dirty="0">
                <a:latin typeface="Times New Roman"/>
                <a:ea typeface="Times New Roman"/>
              </a:rPr>
              <a:t>табл. </a:t>
            </a:r>
            <a:r>
              <a:rPr lang="ru-RU" b="1" dirty="0" smtClean="0">
                <a:latin typeface="Times New Roman"/>
                <a:ea typeface="Times New Roman"/>
              </a:rPr>
              <a:t>3.                                                             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808400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683568" y="4941168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3568" y="6381328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388424" y="4941168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96336" y="4513880"/>
            <a:ext cx="11493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Табл. 3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76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83460"/>
            <a:ext cx="892899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РАЗРАБОТКА ТЕХНОЛОГИИ ПОЛУЧЕНИЯ ПОКОВОК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1. Материал всех поковок –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сталь.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2. Все поковки изготавливаются горячей объемной штамповкой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в открытых штампах с одной плоскостью разъема.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228600" algn="just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228600" algn="just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Штамповка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технологический процесс получения заготовок или деталей в результате пластического деформирования исходной заготовки в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штампах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с частичным или полным ограничением бокового течения металла.</a:t>
            </a:r>
          </a:p>
          <a:p>
            <a:pPr indent="228600" algn="just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Штамп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для объёмной штамповки - специальный инструмент с полостью, которая воспроизводит форму получаемого изделия. </a:t>
            </a:r>
          </a:p>
          <a:p>
            <a:pPr indent="2286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Объемная штамповка, как правило, выполняется в горячем состоянии. Металл нагревается до температур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Тнагр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≥ 0,3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Тпл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(плавления)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Тпл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≈ 1530-1550 °С). </a:t>
            </a:r>
          </a:p>
          <a:p>
            <a:pPr indent="2286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Нагрев обеспечивает высокую пластичность, высокое качество готового продукта и требуемую структуру.</a:t>
            </a:r>
          </a:p>
          <a:p>
            <a:pPr indent="2286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Изделие полученное штамповкой называется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штампованной поковкой.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254000" algn="just"/>
            <a:endParaRPr lang="ru-RU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254000" algn="just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Штамповка в открытых штампах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(Рис. 1) характеризуется зазором между подвижной и неподвижной частями штампа. В этот зазор вытекает часть металла –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облой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(заусенец), что позволяет не предъявлять высоких требований к точности исходных заготовок и получаемых из них поковок по массе. 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67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624"/>
            <a:ext cx="8928992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8. Рассчитать </a:t>
            </a:r>
            <a:r>
              <a:rPr lang="ru-RU" b="1" i="1" dirty="0" err="1">
                <a:latin typeface="Times New Roman"/>
                <a:ea typeface="Times New Roman"/>
              </a:rPr>
              <a:t>КИМз</a:t>
            </a:r>
            <a:endParaRPr lang="ru-RU" dirty="0">
              <a:latin typeface="Times New Roman"/>
              <a:ea typeface="Times New Roman"/>
            </a:endParaRPr>
          </a:p>
          <a:p>
            <a:pPr indent="2540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себестоимости изготовления детали около 60% составляют затраты на материал.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Объем механической обработки, связанной с получением детали, оценивается коэффициентом использования металла заготовки – </a:t>
            </a:r>
            <a:r>
              <a:rPr lang="ru-RU" dirty="0" err="1">
                <a:latin typeface="Times New Roman"/>
                <a:ea typeface="Times New Roman"/>
              </a:rPr>
              <a:t>КИМз</a:t>
            </a:r>
            <a:r>
              <a:rPr lang="ru-RU" dirty="0">
                <a:latin typeface="Times New Roman"/>
                <a:ea typeface="Times New Roman"/>
              </a:rPr>
              <a:t>.  Чем больше </a:t>
            </a:r>
            <a:r>
              <a:rPr lang="ru-RU" dirty="0" err="1">
                <a:latin typeface="Times New Roman"/>
                <a:ea typeface="Times New Roman"/>
              </a:rPr>
              <a:t>КИМз</a:t>
            </a:r>
            <a:r>
              <a:rPr lang="ru-RU" dirty="0">
                <a:latin typeface="Times New Roman"/>
                <a:ea typeface="Times New Roman"/>
              </a:rPr>
              <a:t>, тем меньше расход металла, удаляемого в отход при механической обработки заготовки.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b="1" i="1" dirty="0" err="1">
                <a:latin typeface="Times New Roman"/>
                <a:ea typeface="Times New Roman"/>
              </a:rPr>
              <a:t>КИМз</a:t>
            </a:r>
            <a:r>
              <a:rPr lang="ru-RU" b="1" i="1" dirty="0">
                <a:latin typeface="Times New Roman"/>
                <a:ea typeface="Times New Roman"/>
              </a:rPr>
              <a:t> = </a:t>
            </a:r>
            <a:r>
              <a:rPr lang="ru-RU" b="1" i="1" dirty="0" err="1">
                <a:latin typeface="Times New Roman"/>
                <a:ea typeface="Times New Roman"/>
              </a:rPr>
              <a:t>Мдетали</a:t>
            </a:r>
            <a:r>
              <a:rPr lang="ru-RU" b="1" i="1" dirty="0">
                <a:latin typeface="Times New Roman"/>
                <a:ea typeface="Times New Roman"/>
              </a:rPr>
              <a:t> / </a:t>
            </a:r>
            <a:r>
              <a:rPr lang="ru-RU" b="1" i="1" dirty="0" err="1">
                <a:latin typeface="Times New Roman"/>
                <a:ea typeface="Times New Roman"/>
              </a:rPr>
              <a:t>Мпоковки</a:t>
            </a:r>
            <a:r>
              <a:rPr lang="ru-RU" b="1" i="1" dirty="0">
                <a:latin typeface="Times New Roman"/>
                <a:ea typeface="Times New Roman"/>
              </a:rPr>
              <a:t> = </a:t>
            </a:r>
            <a:r>
              <a:rPr lang="en-US" b="1" i="1" dirty="0">
                <a:latin typeface="Times New Roman"/>
                <a:ea typeface="Times New Roman"/>
              </a:rPr>
              <a:t>V</a:t>
            </a:r>
            <a:r>
              <a:rPr lang="ru-RU" b="1" i="1" dirty="0">
                <a:latin typeface="Times New Roman"/>
                <a:ea typeface="Times New Roman"/>
              </a:rPr>
              <a:t>детали / </a:t>
            </a:r>
            <a:r>
              <a:rPr lang="en-US" b="1" i="1" dirty="0">
                <a:latin typeface="Times New Roman"/>
                <a:ea typeface="Times New Roman"/>
              </a:rPr>
              <a:t>V</a:t>
            </a:r>
            <a:r>
              <a:rPr lang="ru-RU" b="1" i="1" dirty="0">
                <a:latin typeface="Times New Roman"/>
                <a:ea typeface="Times New Roman"/>
              </a:rPr>
              <a:t>поковки.   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V</a:t>
            </a:r>
            <a:r>
              <a:rPr lang="ru-RU" dirty="0">
                <a:latin typeface="Times New Roman"/>
                <a:ea typeface="Times New Roman"/>
              </a:rPr>
              <a:t>поковки отличается от объема детали на величину штамповочных уклонов, припусков на механическую обработку, радиусов </a:t>
            </a:r>
            <a:r>
              <a:rPr lang="ru-RU" dirty="0" err="1">
                <a:latin typeface="Times New Roman"/>
                <a:ea typeface="Times New Roman"/>
              </a:rPr>
              <a:t>скруглений</a:t>
            </a:r>
            <a:r>
              <a:rPr lang="ru-RU" dirty="0">
                <a:latin typeface="Times New Roman"/>
                <a:ea typeface="Times New Roman"/>
              </a:rPr>
              <a:t> и напусков.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Объем металла, приходящегося на радиусы </a:t>
            </a:r>
            <a:r>
              <a:rPr lang="ru-RU" dirty="0" err="1">
                <a:latin typeface="Times New Roman"/>
                <a:ea typeface="Times New Roman"/>
              </a:rPr>
              <a:t>скруглений</a:t>
            </a:r>
            <a:r>
              <a:rPr lang="ru-RU" dirty="0">
                <a:latin typeface="Times New Roman"/>
                <a:ea typeface="Times New Roman"/>
              </a:rPr>
              <a:t> пересекающихся поверхностей, рассчитывается как половина объема усеченного конуса, образующая которого проходит через места сопряжения радиуса с пересекающимися поверхностями. 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indent="2286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9. Определить относительный показатель технологичности конструкции поковки (</a:t>
            </a:r>
            <a:r>
              <a:rPr lang="ru-RU" b="1" i="1" dirty="0" err="1">
                <a:latin typeface="Times New Roman"/>
                <a:ea typeface="Times New Roman"/>
              </a:rPr>
              <a:t>Тп</a:t>
            </a:r>
            <a:r>
              <a:rPr lang="ru-RU" b="1" i="1" dirty="0">
                <a:latin typeface="Times New Roman"/>
                <a:ea typeface="Times New Roman"/>
              </a:rPr>
              <a:t>), получаемой горячей объемной штамповкой в открытых штампах 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При анализе на технологичность заполняется  </a:t>
            </a:r>
            <a:r>
              <a:rPr lang="ru-RU" b="1" dirty="0">
                <a:latin typeface="Times New Roman"/>
                <a:ea typeface="Times New Roman"/>
              </a:rPr>
              <a:t>табл. на следующем слайде</a:t>
            </a:r>
            <a:r>
              <a:rPr lang="ru-RU" dirty="0">
                <a:latin typeface="Times New Roman"/>
                <a:ea typeface="Times New Roman"/>
              </a:rPr>
              <a:t>.  При этом знак «0» означает, что требования технологичности не характерны для данной конструкции поковки; «—» - требование технологичности не выполняется; «+» - требование технологичности выполняется. Далее рассчитывается относительный  показатель технологичности конструкции поковки </a:t>
            </a:r>
            <a:r>
              <a:rPr lang="ru-RU" dirty="0" err="1">
                <a:latin typeface="Times New Roman"/>
                <a:ea typeface="Times New Roman"/>
              </a:rPr>
              <a:t>Тп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indent="228600" algn="ctr">
              <a:spcAft>
                <a:spcPts val="0"/>
              </a:spcAft>
            </a:pPr>
            <a:r>
              <a:rPr lang="ru-RU" b="1" i="1" dirty="0" err="1">
                <a:latin typeface="Times New Roman"/>
                <a:ea typeface="Times New Roman"/>
              </a:rPr>
              <a:t>Тп</a:t>
            </a:r>
            <a:r>
              <a:rPr lang="ru-RU" b="1" i="1" dirty="0">
                <a:latin typeface="Times New Roman"/>
                <a:ea typeface="Times New Roman"/>
              </a:rPr>
              <a:t> = </a:t>
            </a:r>
            <a:r>
              <a:rPr lang="en-US" b="1" i="1" dirty="0">
                <a:latin typeface="Times New Roman"/>
                <a:ea typeface="Times New Roman"/>
              </a:rPr>
              <a:t>n</a:t>
            </a:r>
            <a:r>
              <a:rPr lang="ru-RU" b="1" i="1" dirty="0">
                <a:latin typeface="Times New Roman"/>
                <a:ea typeface="Times New Roman"/>
              </a:rPr>
              <a:t> / </a:t>
            </a:r>
            <a:r>
              <a:rPr lang="en-US" b="1" i="1" dirty="0">
                <a:latin typeface="Times New Roman"/>
                <a:ea typeface="Times New Roman"/>
              </a:rPr>
              <a:t>N</a:t>
            </a:r>
            <a:r>
              <a:rPr lang="ru-RU" b="1" i="1" dirty="0">
                <a:latin typeface="Times New Roman"/>
                <a:ea typeface="Times New Roman"/>
              </a:rPr>
              <a:t>о, где:</a:t>
            </a:r>
          </a:p>
          <a:p>
            <a:pPr indent="228600" algn="just"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</a:rPr>
              <a:t>Тп</a:t>
            </a:r>
            <a:r>
              <a:rPr lang="ru-RU" dirty="0">
                <a:latin typeface="Times New Roman"/>
                <a:ea typeface="Times New Roman"/>
              </a:rPr>
              <a:t> – относительный  показатель технологичности конструкции поковки; 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– сумма выполняемых требований технологичности 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= (∑«+»); 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о = (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- ∑«0»),  где:</a:t>
            </a:r>
          </a:p>
          <a:p>
            <a:pPr indent="228600" algn="just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– общее количество требований технологичности (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= 9); ∑«0» - сумма требований технологичности, не характерных для данной конструкции поковки.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85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46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Анализ технологичности конструкции поковки, получаемой горячей объемной штамповкой в открытых </a:t>
            </a:r>
            <a:r>
              <a:rPr lang="ru-RU" b="1" dirty="0" smtClean="0">
                <a:latin typeface="Times New Roman"/>
                <a:ea typeface="Times New Roman"/>
              </a:rPr>
              <a:t>штампах</a:t>
            </a:r>
            <a:endParaRPr lang="ru-RU" dirty="0" smtClean="0">
              <a:latin typeface="Times New Roman"/>
              <a:ea typeface="Times New Roman"/>
            </a:endParaRPr>
          </a:p>
          <a:p>
            <a:pPr indent="228600" algn="ctr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(см. Таблица требования технологичности при изготовлении поковок)</a:t>
            </a:r>
            <a:endParaRPr lang="ru-RU" dirty="0"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69711"/>
              </p:ext>
            </p:extLst>
          </p:nvPr>
        </p:nvGraphicFramePr>
        <p:xfrm>
          <a:off x="179512" y="979336"/>
          <a:ext cx="8856983" cy="58042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0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81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671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1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57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Признаки технологичности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Оценка признака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(«+» ; «0» ;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«—»)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507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К конструк­ции поковки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Отсутствие выступающих частей, мешающих удалению поковок из полости штампа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8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Наличие конструктивных уклонов, перпендикулярных плоскости разъема штампа 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8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Наличие плавных переходов между сопрягаемыми и пересекающимися поверхностями.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8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Наличие и оптимальные размеры перемычек - пленок в поковках, полученных ГОШ в открытых штампах 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7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Отсутствие отверстий малого диаметра ( d &lt; 30 мм).  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1133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 плоскости разъема  штампа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Плоский разъем штампа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Минимальное количество плоскостей разъема штампа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8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Плоскость разъема штампа пересекает большую по объему вертикальную поверхность изделия.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Расположение плоскости разъема штампа облегчает  удаление поковки из штампа  в результате наличия естественных уклонов поковки (уклонов, соответствующих уклонам детали). </a:t>
                      </a: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73" marR="36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055606" y="460123"/>
            <a:ext cx="114935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Табл. </a:t>
            </a:r>
            <a:r>
              <a:rPr lang="ru-RU" b="1" dirty="0" smtClean="0">
                <a:latin typeface="Times New Roman"/>
                <a:ea typeface="Times New Roman"/>
              </a:rPr>
              <a:t>4</a:t>
            </a: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53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53" y="30579"/>
            <a:ext cx="9144000" cy="688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</a:rPr>
              <a:t>10. Разработать эскиз поковки</a:t>
            </a:r>
            <a:endParaRPr lang="ru-RU" dirty="0">
              <a:latin typeface="Times New Roman"/>
              <a:ea typeface="Times New Roman"/>
            </a:endParaRP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Эскиз поковки разрабатывается по эскизу детали </a:t>
            </a:r>
          </a:p>
          <a:p>
            <a:pPr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Эскиз поковки выполняется с указанием размеров поковки, припусков на механическую обработку, напусков, штамповочных уклонов и радиусов </a:t>
            </a:r>
            <a:r>
              <a:rPr lang="ru-RU" dirty="0" err="1">
                <a:latin typeface="Times New Roman"/>
                <a:ea typeface="Times New Roman"/>
              </a:rPr>
              <a:t>скруглений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68580" marR="8890" indent="210185" algn="just">
              <a:spcBef>
                <a:spcPts val="18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Штамповочные уклоны и радиусы </a:t>
            </a:r>
            <a:r>
              <a:rPr lang="ru-RU" dirty="0" err="1">
                <a:latin typeface="Times New Roman"/>
                <a:ea typeface="Times New Roman"/>
              </a:rPr>
              <a:t>скруглений</a:t>
            </a:r>
            <a:r>
              <a:rPr lang="ru-RU" dirty="0">
                <a:latin typeface="Times New Roman"/>
                <a:ea typeface="Times New Roman"/>
              </a:rPr>
              <a:t> на эскизе поковки наносятся сплошной тонкой линией.  Углы наклона уклонов указы­вают в градусах </a:t>
            </a:r>
            <a:r>
              <a:rPr lang="ru-RU" dirty="0" smtClean="0">
                <a:latin typeface="Times New Roman"/>
                <a:ea typeface="Times New Roman"/>
              </a:rPr>
              <a:t>(см. Прил.1, рис.5 и </a:t>
            </a:r>
            <a:r>
              <a:rPr lang="ru-RU" dirty="0">
                <a:latin typeface="Times New Roman"/>
                <a:ea typeface="Times New Roman"/>
              </a:rPr>
              <a:t>рис. </a:t>
            </a:r>
            <a:r>
              <a:rPr lang="ru-RU" dirty="0" smtClean="0">
                <a:latin typeface="Times New Roman"/>
                <a:ea typeface="Times New Roman"/>
              </a:rPr>
              <a:t>11). </a:t>
            </a:r>
            <a:endParaRPr lang="ru-RU" dirty="0">
              <a:latin typeface="Times New Roman"/>
              <a:ea typeface="Times New Roman"/>
            </a:endParaRPr>
          </a:p>
          <a:p>
            <a:pPr indent="228600" algn="ctr">
              <a:spcAft>
                <a:spcPts val="0"/>
              </a:spcAft>
            </a:pPr>
            <a:endParaRPr lang="ru-RU" sz="800" b="1" dirty="0">
              <a:latin typeface="Times New Roman"/>
              <a:ea typeface="Times New Roman"/>
            </a:endParaRPr>
          </a:p>
          <a:p>
            <a:pPr indent="2286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Содержание </a:t>
            </a:r>
            <a:r>
              <a:rPr lang="ru-RU" b="1" dirty="0" smtClean="0">
                <a:latin typeface="Times New Roman"/>
                <a:ea typeface="Times New Roman"/>
              </a:rPr>
              <a:t>исследовательского процесса</a:t>
            </a:r>
            <a:endParaRPr lang="ru-RU" dirty="0">
              <a:latin typeface="Times New Roman"/>
              <a:ea typeface="Times New Roman"/>
            </a:endParaRP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1. Расчетная часть.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2. Заполненная таблица с указанием температурного интервала горячей обработки давлением (табл. 3)  с указанием цели предварительного нагрева штампуемой исходной заготовки и описанием явлений, возникающие в металле при нарушении температурных режимов нагрева. </a:t>
            </a: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3. Схемы штамповки плашмя или в торец </a:t>
            </a:r>
            <a:r>
              <a:rPr lang="ru-RU" sz="1600" dirty="0" smtClean="0">
                <a:latin typeface="Times New Roman"/>
                <a:ea typeface="Times New Roman"/>
              </a:rPr>
              <a:t>(Прил.1, </a:t>
            </a:r>
            <a:r>
              <a:rPr lang="ru-RU" dirty="0" smtClean="0">
                <a:latin typeface="Times New Roman"/>
                <a:ea typeface="Times New Roman"/>
              </a:rPr>
              <a:t>рис.1 </a:t>
            </a:r>
            <a:r>
              <a:rPr lang="ru-RU" dirty="0">
                <a:latin typeface="Times New Roman"/>
                <a:ea typeface="Times New Roman"/>
              </a:rPr>
              <a:t>или </a:t>
            </a:r>
            <a:r>
              <a:rPr lang="ru-RU" dirty="0" smtClean="0">
                <a:latin typeface="Times New Roman"/>
                <a:ea typeface="Times New Roman"/>
              </a:rPr>
              <a:t>рис.6) </a:t>
            </a:r>
            <a:r>
              <a:rPr lang="ru-RU" dirty="0">
                <a:latin typeface="Times New Roman"/>
                <a:ea typeface="Times New Roman"/>
              </a:rPr>
              <a:t>с обозначением позиций и указанием назначения элементов, с указанием температурного интервала горячей обработки давлением для конкретной марки стали (указать марку) и значений </a:t>
            </a:r>
            <a:r>
              <a:rPr lang="ru-RU" dirty="0" err="1">
                <a:latin typeface="Times New Roman"/>
                <a:ea typeface="Times New Roman"/>
              </a:rPr>
              <a:t>КИМз</a:t>
            </a:r>
            <a:r>
              <a:rPr lang="ru-RU" dirty="0">
                <a:latin typeface="Times New Roman"/>
                <a:ea typeface="Times New Roman"/>
              </a:rPr>
              <a:t> и </a:t>
            </a:r>
            <a:r>
              <a:rPr lang="ru-RU" dirty="0" err="1">
                <a:latin typeface="Times New Roman"/>
                <a:ea typeface="Times New Roman"/>
              </a:rPr>
              <a:t>Тп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4. Эскиз поковки после штамповки с указанием напусков, штамповочных уклонов, радиусов </a:t>
            </a:r>
            <a:r>
              <a:rPr lang="ru-RU" dirty="0" err="1">
                <a:latin typeface="Times New Roman"/>
                <a:ea typeface="Times New Roman"/>
              </a:rPr>
              <a:t>скруглений</a:t>
            </a:r>
            <a:r>
              <a:rPr lang="ru-RU" dirty="0">
                <a:latin typeface="Times New Roman"/>
                <a:ea typeface="Times New Roman"/>
              </a:rPr>
              <a:t>, припусков на механическую обработку </a:t>
            </a:r>
            <a:r>
              <a:rPr lang="ru-RU" dirty="0" smtClean="0">
                <a:latin typeface="Times New Roman"/>
                <a:ea typeface="Times New Roman"/>
              </a:rPr>
              <a:t>(Прил.1, рис.2 </a:t>
            </a:r>
            <a:r>
              <a:rPr lang="ru-RU" dirty="0">
                <a:latin typeface="Times New Roman"/>
                <a:ea typeface="Times New Roman"/>
              </a:rPr>
              <a:t>и </a:t>
            </a:r>
            <a:r>
              <a:rPr lang="ru-RU" dirty="0" smtClean="0">
                <a:latin typeface="Times New Roman"/>
                <a:ea typeface="Times New Roman"/>
              </a:rPr>
              <a:t>рис.7).</a:t>
            </a:r>
            <a:endParaRPr lang="ru-RU" dirty="0">
              <a:latin typeface="Times New Roman"/>
              <a:ea typeface="Times New Roman"/>
            </a:endParaRP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5. Схемы обрезки заусенца </a:t>
            </a:r>
            <a:r>
              <a:rPr lang="ru-RU" dirty="0" smtClean="0">
                <a:latin typeface="Times New Roman"/>
                <a:ea typeface="Times New Roman"/>
              </a:rPr>
              <a:t>(Прил.1, рис.3, рис.8) </a:t>
            </a:r>
            <a:r>
              <a:rPr lang="ru-RU" dirty="0">
                <a:latin typeface="Times New Roman"/>
                <a:ea typeface="Times New Roman"/>
              </a:rPr>
              <a:t>и (или) пробивки перемычки-пленки для полых деталей </a:t>
            </a:r>
            <a:r>
              <a:rPr lang="ru-RU" dirty="0" smtClean="0">
                <a:latin typeface="Times New Roman"/>
                <a:ea typeface="Times New Roman"/>
              </a:rPr>
              <a:t>(</a:t>
            </a:r>
            <a:r>
              <a:rPr lang="ru-RU" sz="1600" dirty="0" smtClean="0">
                <a:latin typeface="Times New Roman"/>
                <a:ea typeface="Times New Roman"/>
              </a:rPr>
              <a:t>Прил.1, </a:t>
            </a:r>
            <a:r>
              <a:rPr lang="ru-RU" dirty="0" smtClean="0">
                <a:latin typeface="Times New Roman"/>
                <a:ea typeface="Times New Roman"/>
              </a:rPr>
              <a:t>рис.9)  </a:t>
            </a:r>
            <a:r>
              <a:rPr lang="ru-RU" dirty="0">
                <a:latin typeface="Times New Roman"/>
                <a:ea typeface="Times New Roman"/>
              </a:rPr>
              <a:t>с обозначением позиций и указанием назначения элементов. </a:t>
            </a: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6. Эскиз детали </a:t>
            </a:r>
            <a:r>
              <a:rPr lang="ru-RU" dirty="0" smtClean="0">
                <a:latin typeface="Times New Roman"/>
                <a:ea typeface="Times New Roman"/>
              </a:rPr>
              <a:t>(Прил.1, рис.4 </a:t>
            </a:r>
            <a:r>
              <a:rPr lang="ru-RU" dirty="0">
                <a:latin typeface="Times New Roman"/>
                <a:ea typeface="Times New Roman"/>
              </a:rPr>
              <a:t>или </a:t>
            </a:r>
            <a:r>
              <a:rPr lang="ru-RU" dirty="0" smtClean="0">
                <a:latin typeface="Times New Roman"/>
                <a:ea typeface="Times New Roman"/>
              </a:rPr>
              <a:t>рис.10) </a:t>
            </a:r>
            <a:r>
              <a:rPr lang="ru-RU" dirty="0">
                <a:latin typeface="Times New Roman"/>
                <a:ea typeface="Times New Roman"/>
              </a:rPr>
              <a:t>с указание размеров, обрабатываемых поверхностей, марки стали.</a:t>
            </a: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7. Эскиз поковки, поступающей на механическую обработку </a:t>
            </a:r>
            <a:r>
              <a:rPr lang="ru-RU" dirty="0" smtClean="0">
                <a:latin typeface="Times New Roman"/>
                <a:ea typeface="Times New Roman"/>
              </a:rPr>
              <a:t>(Прил.1, рис.5 </a:t>
            </a:r>
            <a:r>
              <a:rPr lang="ru-RU" dirty="0">
                <a:latin typeface="Times New Roman"/>
                <a:ea typeface="Times New Roman"/>
              </a:rPr>
              <a:t>или </a:t>
            </a:r>
            <a:r>
              <a:rPr lang="ru-RU" dirty="0" smtClean="0">
                <a:latin typeface="Times New Roman"/>
                <a:ea typeface="Times New Roman"/>
              </a:rPr>
              <a:t>рис.11).</a:t>
            </a:r>
            <a:endParaRPr lang="ru-RU" dirty="0">
              <a:latin typeface="Times New Roman"/>
              <a:ea typeface="Times New Roman"/>
            </a:endParaRPr>
          </a:p>
          <a:p>
            <a:pPr marR="889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8. Заполненная таблица анализа технологичности конструкции поковки, получаемой горячей объемной штамповкой в открытых штампах (табл. 4)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1901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4680520" cy="2238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36512" y="188640"/>
            <a:ext cx="170254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>
              <a:spcAft>
                <a:spcPts val="0"/>
              </a:spcAft>
            </a:pPr>
            <a:r>
              <a:rPr lang="ru-RU" sz="2000" b="1" dirty="0" err="1">
                <a:latin typeface="Times New Roman"/>
                <a:ea typeface="Times New Roman"/>
              </a:rPr>
              <a:t>КИМз</a:t>
            </a:r>
            <a:r>
              <a:rPr lang="ru-RU" sz="2000" b="1" dirty="0">
                <a:latin typeface="Times New Roman"/>
                <a:ea typeface="Times New Roman"/>
              </a:rPr>
              <a:t> =</a:t>
            </a:r>
            <a:endParaRPr lang="ru-RU" dirty="0">
              <a:latin typeface="Times New Roman"/>
              <a:ea typeface="Times New Roman"/>
            </a:endParaRPr>
          </a:p>
          <a:p>
            <a:pPr marR="8890">
              <a:spcAft>
                <a:spcPts val="0"/>
              </a:spcAft>
            </a:pPr>
            <a:r>
              <a:rPr lang="ru-RU" sz="2000" b="1" dirty="0" err="1">
                <a:latin typeface="Times New Roman"/>
                <a:ea typeface="Times New Roman"/>
              </a:rPr>
              <a:t>Тп</a:t>
            </a:r>
            <a:r>
              <a:rPr lang="ru-RU" sz="2000" b="1" dirty="0">
                <a:latin typeface="Times New Roman"/>
                <a:ea typeface="Times New Roman"/>
              </a:rPr>
              <a:t> =</a:t>
            </a:r>
            <a:endParaRPr lang="ru-RU" dirty="0">
              <a:latin typeface="Times New Roman"/>
              <a:ea typeface="Times New Roman"/>
            </a:endParaRPr>
          </a:p>
          <a:p>
            <a:pPr marR="889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Рис. </a:t>
            </a:r>
            <a:r>
              <a:rPr lang="ru-RU" b="1" dirty="0" smtClean="0">
                <a:latin typeface="Times New Roman"/>
                <a:ea typeface="Times New Roman"/>
              </a:rPr>
              <a:t>1  </a:t>
            </a:r>
            <a:r>
              <a:rPr lang="ru-RU" b="1" dirty="0">
                <a:latin typeface="Times New Roman"/>
                <a:ea typeface="Times New Roman"/>
              </a:rPr>
              <a:t>Штамповка плашмя</a:t>
            </a:r>
            <a:endParaRPr lang="ru-RU" dirty="0">
              <a:latin typeface="Times New Roman"/>
              <a:ea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53" y="915264"/>
            <a:ext cx="1441356" cy="153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73912" y="1125567"/>
            <a:ext cx="1458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Рис. 2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Поковка после штамповки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32955"/>
            <a:ext cx="2330574" cy="200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415" y="2780928"/>
            <a:ext cx="13847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Рис. </a:t>
            </a:r>
            <a:r>
              <a:rPr lang="ru-RU" b="1" dirty="0" smtClean="0">
                <a:latin typeface="Times New Roman"/>
                <a:ea typeface="Times New Roman"/>
              </a:rPr>
              <a:t>3 </a:t>
            </a:r>
            <a:r>
              <a:rPr lang="ru-RU" b="1" dirty="0">
                <a:latin typeface="Times New Roman"/>
                <a:ea typeface="Times New Roman"/>
              </a:rPr>
              <a:t>Обрубка заусенца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540"/>
            <a:ext cx="2223731" cy="212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979" y="4653136"/>
            <a:ext cx="136066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algn="just"/>
            <a:r>
              <a:rPr lang="ru-RU" b="1" dirty="0">
                <a:latin typeface="Times New Roman"/>
                <a:ea typeface="Times New Roman"/>
              </a:rPr>
              <a:t>Материал </a:t>
            </a:r>
            <a:r>
              <a:rPr lang="ru-RU" sz="1400" b="1" dirty="0">
                <a:latin typeface="Times New Roman"/>
                <a:ea typeface="Times New Roman"/>
              </a:rPr>
              <a:t>(указать марку стали)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Рис.  4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Эскиз детали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02266"/>
            <a:ext cx="3783209" cy="359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05064" y="3796212"/>
            <a:ext cx="2151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Рис. 5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Поковка, поступающая на механическую обработку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В,Н – плоскость разъема штампа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4103" y="70694"/>
            <a:ext cx="2151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Приложение</a:t>
            </a:r>
            <a:r>
              <a:rPr lang="ru-RU" sz="2000" b="1" dirty="0" smtClean="0">
                <a:latin typeface="Times New Roman"/>
                <a:ea typeface="Times New Roman"/>
              </a:rPr>
              <a:t> 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9581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30" y="120600"/>
            <a:ext cx="4180482" cy="229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317555"/>
            <a:ext cx="14401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>
              <a:spcAft>
                <a:spcPts val="0"/>
              </a:spcAft>
            </a:pPr>
            <a:r>
              <a:rPr lang="ru-RU" b="1" dirty="0" err="1">
                <a:latin typeface="Times New Roman"/>
                <a:ea typeface="Times New Roman"/>
              </a:rPr>
              <a:t>КИМз</a:t>
            </a:r>
            <a:r>
              <a:rPr lang="ru-RU" b="1" dirty="0">
                <a:latin typeface="Times New Roman"/>
                <a:ea typeface="Times New Roman"/>
              </a:rPr>
              <a:t> =</a:t>
            </a:r>
            <a:endParaRPr lang="ru-RU" dirty="0">
              <a:latin typeface="Times New Roman"/>
              <a:ea typeface="Times New Roman"/>
            </a:endParaRPr>
          </a:p>
          <a:p>
            <a:pPr marR="8890">
              <a:spcAft>
                <a:spcPts val="0"/>
              </a:spcAft>
            </a:pPr>
            <a:r>
              <a:rPr lang="ru-RU" b="1" dirty="0" err="1">
                <a:latin typeface="Times New Roman"/>
                <a:ea typeface="Times New Roman"/>
              </a:rPr>
              <a:t>Тп</a:t>
            </a:r>
            <a:r>
              <a:rPr lang="ru-RU" b="1" dirty="0">
                <a:latin typeface="Times New Roman"/>
                <a:ea typeface="Times New Roman"/>
              </a:rPr>
              <a:t> =</a:t>
            </a:r>
            <a:endParaRPr lang="ru-RU" dirty="0">
              <a:latin typeface="Times New Roman"/>
              <a:ea typeface="Times New Roman"/>
            </a:endParaRPr>
          </a:p>
          <a:p>
            <a:pPr marR="889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Рис. </a:t>
            </a:r>
            <a:r>
              <a:rPr lang="ru-RU" b="1" dirty="0" smtClean="0">
                <a:latin typeface="Times New Roman"/>
                <a:ea typeface="Times New Roman"/>
              </a:rPr>
              <a:t>6  </a:t>
            </a:r>
            <a:r>
              <a:rPr lang="ru-RU" b="1" dirty="0">
                <a:latin typeface="Times New Roman"/>
                <a:ea typeface="Times New Roman"/>
              </a:rPr>
              <a:t>Штамповка в торец</a:t>
            </a:r>
            <a:endParaRPr lang="ru-RU" dirty="0">
              <a:latin typeface="Times New Roman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11752" y="189485"/>
            <a:ext cx="2232248" cy="173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80112" y="456054"/>
            <a:ext cx="1461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Рис. 7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Поковка после штамповки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29" y="3621314"/>
            <a:ext cx="24669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496" y="4359799"/>
            <a:ext cx="13580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Рис. </a:t>
            </a:r>
            <a:r>
              <a:rPr lang="ru-RU" b="1" dirty="0" smtClean="0">
                <a:latin typeface="Times New Roman"/>
                <a:ea typeface="Times New Roman"/>
              </a:rPr>
              <a:t>8 </a:t>
            </a:r>
            <a:r>
              <a:rPr lang="ru-RU" b="1" dirty="0">
                <a:latin typeface="Times New Roman"/>
                <a:ea typeface="Times New Roman"/>
              </a:rPr>
              <a:t>Обрубка заусенца</a:t>
            </a:r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3802289"/>
            <a:ext cx="16573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004048" y="4221299"/>
            <a:ext cx="1738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Рис. 9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Пробивка перемычки-пленки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806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58" y="476672"/>
            <a:ext cx="21621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1169735"/>
            <a:ext cx="2915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Материал 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(указать марку стали)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Рис. </a:t>
            </a:r>
            <a:r>
              <a:rPr lang="ru-RU" b="1" dirty="0" smtClean="0">
                <a:latin typeface="Times New Roman"/>
                <a:ea typeface="Times New Roman"/>
              </a:rPr>
              <a:t>10  </a:t>
            </a:r>
            <a:r>
              <a:rPr lang="ru-RU" b="1" dirty="0">
                <a:latin typeface="Times New Roman"/>
                <a:ea typeface="Times New Roman"/>
              </a:rPr>
              <a:t>Эскиз детали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599" y="2850308"/>
            <a:ext cx="3888517" cy="364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7584" y="4600290"/>
            <a:ext cx="2736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Рис.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</a:rPr>
              <a:t>11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Поковка, поступающая на механическую обработку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В, Н – плоскость разъема штампа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373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886700" cy="1325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850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000" b="1" dirty="0" smtClean="0"/>
              <a:t>Общие сведения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1124744"/>
            <a:ext cx="8784976" cy="543346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Прокатка металлов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- вид пластической обработки, при котором исходная заготовка обжимается вращающимися валками прокатного стана в целях уменьшения поперечного сечения заготовки и придания ей заданной формы.</a:t>
            </a:r>
          </a:p>
          <a:p>
            <a:pPr>
              <a:buNone/>
            </a:pPr>
            <a:r>
              <a:rPr lang="ru-RU" sz="3200" b="1" dirty="0">
                <a:solidFill>
                  <a:srgbClr val="FF0066"/>
                </a:solidFill>
              </a:rPr>
              <a:t>Прокатка</a:t>
            </a:r>
            <a:r>
              <a:rPr lang="ru-RU" sz="3200" dirty="0"/>
              <a:t> – это один из наиболее распространенных видов ОМД, которому подвергается приблизительно  </a:t>
            </a:r>
            <a:r>
              <a:rPr lang="ru-RU" sz="3200" b="1" dirty="0"/>
              <a:t>80 % выплавляемого в нашей стране металла</a:t>
            </a:r>
            <a:r>
              <a:rPr lang="ru-RU" sz="3200" dirty="0"/>
              <a:t>. 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17632" y="6460389"/>
            <a:ext cx="226368" cy="365125"/>
          </a:xfrm>
        </p:spPr>
        <p:txBody>
          <a:bodyPr/>
          <a:lstStyle/>
          <a:p>
            <a:pPr>
              <a:defRPr/>
            </a:pPr>
            <a:fld id="{335FEDB1-64B4-40B0-B302-67D75C20B7F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88840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1 – подвижная часть штампа; 2 – неподвижная часть штампа; 3 – исходная заготовка; 4 – поковка с заусенцем (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облоем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). 5 –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облойная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 (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Times New Roman"/>
              </a:rPr>
              <a:t>заусенечная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) канавка; 6 –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облой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 (заусенец), который удаляется обрубкой перед механической обработкой поковки; 7 – плоскость разъема штампа.</a:t>
            </a:r>
          </a:p>
          <a:p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i="1" dirty="0" err="1">
                <a:solidFill>
                  <a:prstClr val="black"/>
                </a:solidFill>
                <a:latin typeface="Times New Roman"/>
                <a:ea typeface="Times New Roman"/>
              </a:rPr>
              <a:t>Доштамповка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выполняется на заключительном этапе штамповки. Скорость перемещения подвижного штампа при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доштамповке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меньше, чем на остальных этапах штамповки, что позволяет предотвратить разрушение и быстрый износ отдельных частей штампа при их соприкосновении.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endParaRPr lang="ru-RU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</a:rPr>
              <a:t>Получение отверстий в штампованных поковках. 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44624"/>
            <a:ext cx="3744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Штамповка в открытых штампах (повторение)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 исходное положение инструмента и заготовки перед началом штамповки; </a:t>
            </a:r>
            <a:r>
              <a:rPr lang="ru-RU" i="1" dirty="0">
                <a:solidFill>
                  <a:prstClr val="black"/>
                </a:solidFill>
                <a:latin typeface="Times New Roman"/>
                <a:ea typeface="Times New Roman"/>
              </a:rPr>
              <a:t>б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 середина штамповки; в – окончание штамповки (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доштамповка</a:t>
            </a:r>
            <a:r>
              <a:rPr lang="ru-RU" baseline="30000" dirty="0">
                <a:solidFill>
                  <a:prstClr val="black"/>
                </a:solidFill>
                <a:latin typeface="Times New Roman"/>
                <a:ea typeface="Times New Roman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445" y="4851163"/>
            <a:ext cx="2928555" cy="200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4760" y="4699010"/>
            <a:ext cx="58973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 штамповке в штампах с одной плоскостью разъема невозможно получить сквозное отверстие в поковках. Выполняются только наметки (углубления) с перемычкой – пленкой (Рис. 2), которая удаляется пробивкой.</a:t>
            </a:r>
          </a:p>
          <a:p>
            <a:pPr algn="just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D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  диаметр прошиваемого отверстия (указан на чертеже детали); 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S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толщина перемычки-пленки </a:t>
            </a:r>
            <a:endParaRPr lang="ru-RU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4" y="217323"/>
            <a:ext cx="53530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265685" y="84743"/>
            <a:ext cx="4341168" cy="63408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прокатки </a:t>
            </a:r>
          </a:p>
        </p:txBody>
      </p:sp>
      <p:sp>
        <p:nvSpPr>
          <p:cNvPr id="28676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609600" y="5365576"/>
            <a:ext cx="80772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 – правый валок, 2 – заготовка, 3 – левый валок, 4 – гильза,  5 – оправка, 6 – штанга (стержень)</a:t>
            </a:r>
          </a:p>
        </p:txBody>
      </p:sp>
      <p:pic>
        <p:nvPicPr>
          <p:cNvPr id="28677" name="Рисунок 11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" y="2766145"/>
            <a:ext cx="7829500" cy="224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10"/>
          <p:cNvSpPr txBox="1">
            <a:spLocks noChangeArrowheads="1"/>
          </p:cNvSpPr>
          <p:nvPr/>
        </p:nvSpPr>
        <p:spPr bwMode="auto">
          <a:xfrm>
            <a:off x="533400" y="4839245"/>
            <a:ext cx="187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Cambria" pitchFamily="18" charset="0"/>
              </a:rPr>
              <a:t>Продольная</a:t>
            </a:r>
          </a:p>
        </p:txBody>
      </p:sp>
      <p:sp>
        <p:nvSpPr>
          <p:cNvPr id="28679" name="TextBox 11"/>
          <p:cNvSpPr txBox="1">
            <a:spLocks noChangeArrowheads="1"/>
          </p:cNvSpPr>
          <p:nvPr/>
        </p:nvSpPr>
        <p:spPr bwMode="auto">
          <a:xfrm>
            <a:off x="3505200" y="4839245"/>
            <a:ext cx="1862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Cambria" pitchFamily="18" charset="0"/>
              </a:rPr>
              <a:t>Поперечная</a:t>
            </a:r>
          </a:p>
        </p:txBody>
      </p:sp>
      <p:sp>
        <p:nvSpPr>
          <p:cNvPr id="28680" name="TextBox 12"/>
          <p:cNvSpPr txBox="1">
            <a:spLocks noChangeArrowheads="1"/>
          </p:cNvSpPr>
          <p:nvPr/>
        </p:nvSpPr>
        <p:spPr bwMode="auto">
          <a:xfrm>
            <a:off x="5861050" y="4839245"/>
            <a:ext cx="313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Cambria" pitchFamily="18" charset="0"/>
              </a:rPr>
              <a:t>Поперчено-винтовая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4104" y="718825"/>
            <a:ext cx="84380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dirty="0"/>
              <a:t>Существует </a:t>
            </a:r>
            <a:r>
              <a:rPr lang="ru-RU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способа прокатки</a:t>
            </a:r>
            <a:r>
              <a:rPr lang="ru-RU" sz="2800" dirty="0"/>
              <a:t>:</a:t>
            </a:r>
          </a:p>
          <a:p>
            <a:pPr marL="1263650" indent="-514350">
              <a:buFont typeface="+mj-lt"/>
              <a:buAutoNum type="arabicPeriod"/>
            </a:pPr>
            <a:r>
              <a:rPr lang="ru-RU" sz="2800" dirty="0"/>
              <a:t>Продольная </a:t>
            </a:r>
          </a:p>
          <a:p>
            <a:pPr marL="1263650" indent="-514350">
              <a:buFont typeface="+mj-lt"/>
              <a:buAutoNum type="arabicPeriod"/>
              <a:tabLst>
                <a:tab pos="1169988" algn="l"/>
              </a:tabLst>
            </a:pPr>
            <a:r>
              <a:rPr lang="ru-RU" sz="2800" dirty="0"/>
              <a:t>Поперечная</a:t>
            </a:r>
          </a:p>
          <a:p>
            <a:pPr marL="1263650" indent="-514350">
              <a:buFont typeface="+mj-lt"/>
              <a:buAutoNum type="arabicPeriod"/>
            </a:pPr>
            <a:r>
              <a:rPr lang="ru-RU" sz="2800" dirty="0"/>
              <a:t>Поперечно-винтовая (или косая)</a:t>
            </a:r>
          </a:p>
        </p:txBody>
      </p:sp>
    </p:spTree>
    <p:extLst>
      <p:ext uri="{BB962C8B-B14F-4D97-AF65-F5344CB8AC3E}">
        <p14:creationId xmlns:p14="http://schemas.microsoft.com/office/powerpoint/2010/main" val="41648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1700828" y="51488"/>
            <a:ext cx="5238324" cy="85723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ПРОКАТКИ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855455"/>
            <a:ext cx="4896544" cy="5715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ПОПЕРЕЧНАЯ ПРОКАТКА</a:t>
            </a:r>
          </a:p>
          <a:p>
            <a:pPr>
              <a:buNone/>
            </a:pPr>
            <a:endParaRPr lang="ru-RU" sz="10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1325" indent="0">
              <a:spcBef>
                <a:spcPts val="0"/>
              </a:spcBef>
              <a:buNone/>
            </a:pPr>
            <a:r>
              <a:rPr lang="ru-RU" sz="2800" dirty="0" smtClean="0"/>
              <a:t>При поперечной прокатке валки </a:t>
            </a:r>
            <a:r>
              <a:rPr lang="ru-RU" sz="2800" b="1" dirty="0" smtClean="0"/>
              <a:t>1</a:t>
            </a:r>
            <a:r>
              <a:rPr lang="ru-RU" sz="2800" dirty="0" smtClean="0"/>
              <a:t> и </a:t>
            </a:r>
            <a:r>
              <a:rPr lang="ru-RU" sz="2800" b="1" dirty="0" smtClean="0"/>
              <a:t>3</a:t>
            </a:r>
            <a:r>
              <a:rPr lang="ru-RU" sz="2800" dirty="0" smtClean="0"/>
              <a:t> вращаются  в одном направлении и оси их параллельны, а заготовка </a:t>
            </a:r>
            <a:r>
              <a:rPr lang="ru-RU" sz="2800" b="1" dirty="0" smtClean="0"/>
              <a:t>2</a:t>
            </a:r>
            <a:r>
              <a:rPr lang="ru-RU" sz="2800" dirty="0"/>
              <a:t> </a:t>
            </a:r>
            <a:r>
              <a:rPr lang="ru-RU" sz="2800" dirty="0" smtClean="0"/>
              <a:t>деформируется ими при вращении вокруг своей оси.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Продукция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i="1" dirty="0" smtClean="0"/>
              <a:t> зубчатые колеса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7" name="Рисунок 6" descr="СХЕМА ПОПЕРЕЧНОЙ ПРОКА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3958" y="908720"/>
            <a:ext cx="2394506" cy="3096344"/>
          </a:xfrm>
          <a:prstGeom prst="rect">
            <a:avLst/>
          </a:prstGeom>
        </p:spPr>
      </p:pic>
      <p:pic>
        <p:nvPicPr>
          <p:cNvPr id="8" name="Рисунок 7" descr="зубчатое колес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005065"/>
            <a:ext cx="3372656" cy="252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12828"/>
              </p:ext>
            </p:extLst>
          </p:nvPr>
        </p:nvGraphicFramePr>
        <p:xfrm>
          <a:off x="139864" y="908720"/>
          <a:ext cx="8928992" cy="3328347"/>
        </p:xfrm>
        <a:graphic>
          <a:graphicData uri="http://schemas.openxmlformats.org/drawingml/2006/table">
            <a:tbl>
              <a:tblPr firstRow="1" firstCol="1" bandRow="1"/>
              <a:tblGrid>
                <a:gridCol w="42417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72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2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Горячая объемная штамповка в открытых и закрытых штампах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Паровоздушные молоты, механические и гидравлические прессы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133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Максимальная масса поковки, кг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2267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Минимальная толщина стенки, мм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2267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Максимальный габаритный размер поковки,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1133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Рекомендуемые материалы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Стали, ЦМС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2267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Экономически оправданный тип производства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Серийное и массовое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2267"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Экономически  оправданное минимальное количество, N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шт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11663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Технологические возможности горячей объемной штамповки в открытых и закрытых штампах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09120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ЦМС – цветные металлы и сплавы. </a:t>
            </a:r>
          </a:p>
          <a:p>
            <a:pPr indent="44958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Молоты – машины динамического ударного действия  Продолжительность деформации на них составляет тысячные доли секунды. Используются при обработке пластичных металлов.</a:t>
            </a:r>
          </a:p>
          <a:p>
            <a:pPr indent="44958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Прессы – машины статического действия. Продолжительность деформации на них составляет от единиц до десятков секунд. Используются при обработке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малопластичных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металлов.</a:t>
            </a:r>
          </a:p>
        </p:txBody>
      </p:sp>
    </p:spTree>
    <p:extLst>
      <p:ext uri="{BB962C8B-B14F-4D97-AF65-F5344CB8AC3E}">
        <p14:creationId xmlns:p14="http://schemas.microsoft.com/office/powerpoint/2010/main" val="29870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79464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ctr"/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</a:rPr>
              <a:t>Дополнительные операции при горячей объемной штамповке.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2540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Перед механической обработкой поковки после штамповки в открытых штампах выполняются дополнительные операции штамповки – обрезка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(а) и пробивка перемычки-пленки (б). 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6752"/>
            <a:ext cx="1800200" cy="172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37835"/>
            <a:ext cx="1811334" cy="192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572" y="5704920"/>
            <a:ext cx="1403648" cy="8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504" y="1436583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 нажатии пуансоном 1 на поковку 3 режущие кромки матрицы 4 срезают заусенец по всему периметру поковки, и она проваливается в тару. Заусенец 5 (если он застревает на пуансоне) снимается с пуансона при его ходе вверх съемником 2 и удаляется в другую тару.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43" y="316358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При пробивке перемычек-пленок для получения сквозных отверстий поковку 3 укладывают в матрицу 4 и с помощью пуансона 1 пробивают. Отход 6 (выдра) проваливается в отверстие матрицы и собирается в тару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3702" y="5517232"/>
            <a:ext cx="70505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а – обрезка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облоя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(заусенца); б – пробивка перемычки-пленки; </a:t>
            </a:r>
          </a:p>
          <a:p>
            <a:pPr indent="25400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– поковка после обрезки заусенца и пробивки перемычки-пленки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1 – пуансон; 2 – съемник; 3 – поковка; 4 – матрица; 5 –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Times New Roman"/>
              </a:rPr>
              <a:t>облой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 (заусенец); 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6 – отход при пробивке перемычки-пленки (выдра)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38374" y="6357470"/>
            <a:ext cx="396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/>
              </a:rPr>
              <a:t>в)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2910" y="1349360"/>
            <a:ext cx="4286280" cy="785818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pic>
        <p:nvPicPr>
          <p:cNvPr id="1031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1384300"/>
            <a:ext cx="2559050" cy="4491038"/>
          </a:xfrm>
          <a:prstGeom prst="rect">
            <a:avLst/>
          </a:prstGeom>
          <a:noFill/>
          <a:ln w="2540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Прямоугольник 5"/>
          <p:cNvSpPr>
            <a:spLocks noChangeArrowheads="1"/>
          </p:cNvSpPr>
          <p:nvPr/>
        </p:nvSpPr>
        <p:spPr bwMode="auto">
          <a:xfrm>
            <a:off x="774700" y="4305300"/>
            <a:ext cx="41259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6"/>
                </a:solidFill>
                <a:latin typeface="Arial" pitchFamily="34" charset="0"/>
              </a:rPr>
              <a:t>Н</a:t>
            </a:r>
            <a:r>
              <a:rPr lang="ru-RU" sz="2000" baseline="-25000" dirty="0" smtClean="0">
                <a:solidFill>
                  <a:schemeClr val="accent6"/>
                </a:solidFill>
                <a:latin typeface="Arial" pitchFamily="34" charset="0"/>
              </a:rPr>
              <a:t>0</a:t>
            </a:r>
            <a:r>
              <a:rPr lang="ru-RU" sz="2000" i="1" baseline="-25000" dirty="0" smtClean="0">
                <a:solidFill>
                  <a:schemeClr val="accent6"/>
                </a:solidFill>
                <a:latin typeface="Arial" pitchFamily="34" charset="0"/>
              </a:rPr>
              <a:t> 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 – исходная толщина полосы;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chemeClr val="accent6"/>
                </a:solidFill>
                <a:latin typeface="Arial" pitchFamily="34" charset="0"/>
              </a:rPr>
              <a:t>Н</a:t>
            </a:r>
            <a:r>
              <a:rPr lang="ru-RU" sz="2000" baseline="-25000" dirty="0" smtClean="0">
                <a:solidFill>
                  <a:schemeClr val="accent6"/>
                </a:solidFill>
                <a:latin typeface="Arial" pitchFamily="34" charset="0"/>
              </a:rPr>
              <a:t>1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  - толщина после прокатки;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accent6"/>
                </a:solidFill>
                <a:latin typeface="Arial" pitchFamily="34" charset="0"/>
              </a:rPr>
              <a:t>B</a:t>
            </a:r>
            <a:r>
              <a:rPr lang="ru-RU" sz="2000" baseline="-25000" dirty="0" smtClean="0">
                <a:solidFill>
                  <a:schemeClr val="accent6"/>
                </a:solidFill>
                <a:latin typeface="Arial" pitchFamily="34" charset="0"/>
              </a:rPr>
              <a:t>0</a:t>
            </a:r>
            <a:r>
              <a:rPr lang="en-US" sz="2000" dirty="0" smtClean="0">
                <a:solidFill>
                  <a:schemeClr val="accent6"/>
                </a:solidFill>
                <a:latin typeface="Arial" pitchFamily="34" charset="0"/>
              </a:rPr>
              <a:t> – 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начальная ширина полосы;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accent6"/>
                </a:solidFill>
                <a:latin typeface="Arial" pitchFamily="34" charset="0"/>
              </a:rPr>
              <a:t>B</a:t>
            </a:r>
            <a:r>
              <a:rPr lang="en-US" sz="2000" baseline="-25000" dirty="0" smtClean="0">
                <a:solidFill>
                  <a:schemeClr val="accent6"/>
                </a:solidFill>
                <a:latin typeface="Arial" pitchFamily="34" charset="0"/>
              </a:rPr>
              <a:t>1</a:t>
            </a:r>
            <a:r>
              <a:rPr lang="en-US" sz="2000" dirty="0" smtClean="0">
                <a:solidFill>
                  <a:schemeClr val="accent6"/>
                </a:solidFill>
                <a:latin typeface="Arial" pitchFamily="34" charset="0"/>
              </a:rPr>
              <a:t> – 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конечная ширина полосы;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accent6"/>
                </a:solidFill>
                <a:latin typeface="Arial" pitchFamily="34" charset="0"/>
              </a:rPr>
              <a:t>R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 ,</a:t>
            </a:r>
            <a:r>
              <a:rPr lang="en-US" sz="2000" i="1" dirty="0" smtClean="0">
                <a:solidFill>
                  <a:schemeClr val="accent6"/>
                </a:solidFill>
                <a:latin typeface="Arial" pitchFamily="34" charset="0"/>
              </a:rPr>
              <a:t>D</a:t>
            </a:r>
            <a:r>
              <a:rPr lang="ru-RU" sz="2000" i="1" dirty="0" smtClean="0">
                <a:solidFill>
                  <a:schemeClr val="accent6"/>
                </a:solidFill>
                <a:latin typeface="Arial" pitchFamily="34" charset="0"/>
              </a:rPr>
              <a:t> - 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радиус и диаметр валков;</a:t>
            </a:r>
            <a:endParaRPr lang="en-US" sz="2000" dirty="0" smtClean="0">
              <a:solidFill>
                <a:schemeClr val="accent6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chemeClr val="accent6"/>
                </a:solidFill>
                <a:latin typeface="Arial" pitchFamily="34" charset="0"/>
              </a:rPr>
              <a:t>AB </a:t>
            </a:r>
            <a:r>
              <a:rPr lang="en-US" sz="2000" dirty="0" smtClean="0">
                <a:solidFill>
                  <a:schemeClr val="accent6"/>
                </a:solidFill>
                <a:latin typeface="Arial" pitchFamily="34" charset="0"/>
              </a:rPr>
              <a:t>– </a:t>
            </a:r>
            <a:r>
              <a:rPr lang="ru-RU" sz="2000" dirty="0" smtClean="0">
                <a:solidFill>
                  <a:schemeClr val="accent6"/>
                </a:solidFill>
                <a:latin typeface="Arial" pitchFamily="34" charset="0"/>
              </a:rPr>
              <a:t>дуга захвата.</a:t>
            </a:r>
          </a:p>
        </p:txBody>
      </p:sp>
      <p:sp>
        <p:nvSpPr>
          <p:cNvPr id="1033" name="Прямоугольник 7"/>
          <p:cNvSpPr>
            <a:spLocks noChangeArrowheads="1"/>
          </p:cNvSpPr>
          <p:nvPr/>
        </p:nvSpPr>
        <p:spPr bwMode="auto">
          <a:xfrm>
            <a:off x="738188" y="1320800"/>
            <a:ext cx="2179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Абсолютное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обжатие:</a:t>
            </a:r>
          </a:p>
        </p:txBody>
      </p:sp>
      <p:sp>
        <p:nvSpPr>
          <p:cNvPr id="1034" name="Прямоугольник 8"/>
          <p:cNvSpPr>
            <a:spLocks noChangeArrowheads="1"/>
          </p:cNvSpPr>
          <p:nvPr/>
        </p:nvSpPr>
        <p:spPr bwMode="auto">
          <a:xfrm>
            <a:off x="2809875" y="1493838"/>
            <a:ext cx="2017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ru-RU" sz="2600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600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baseline="-25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baseline="-25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6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2357430"/>
            <a:ext cx="4286280" cy="857256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38" name="Прямоугольник 11"/>
          <p:cNvSpPr>
            <a:spLocks noChangeArrowheads="1"/>
          </p:cNvSpPr>
          <p:nvPr/>
        </p:nvSpPr>
        <p:spPr bwMode="auto">
          <a:xfrm>
            <a:off x="738188" y="2370138"/>
            <a:ext cx="1998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Угол </a:t>
            </a:r>
            <a:endParaRPr lang="en-US" sz="2400" b="1" smtClean="0">
              <a:solidFill>
                <a:prstClr val="black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захвата </a:t>
            </a:r>
            <a:r>
              <a:rPr lang="en-US" sz="2400" b="1" smtClean="0">
                <a:solidFill>
                  <a:prstClr val="black"/>
                </a:solidFill>
                <a:latin typeface="Arial" pitchFamily="34" charset="0"/>
              </a:rPr>
              <a:t>   </a:t>
            </a: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46375" y="2424113"/>
          <a:ext cx="19288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4" imgW="1091880" imgH="444240" progId="Equation.3">
                  <p:embed/>
                </p:oleObj>
              </mc:Choice>
              <mc:Fallback>
                <p:oleObj name="Формула" r:id="rId4" imgW="1091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2424113"/>
                        <a:ext cx="192881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642910" y="3429000"/>
            <a:ext cx="4286280" cy="757242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43" name="Прямоугольник 16"/>
          <p:cNvSpPr>
            <a:spLocks noChangeArrowheads="1"/>
          </p:cNvSpPr>
          <p:nvPr/>
        </p:nvSpPr>
        <p:spPr bwMode="auto">
          <a:xfrm>
            <a:off x="712788" y="3355975"/>
            <a:ext cx="2800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Длина очага деформации</a:t>
            </a:r>
            <a:r>
              <a:rPr lang="en-US" sz="2400" b="1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104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38488" y="3556000"/>
          <a:ext cx="15430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6" imgW="787320" imgH="241200" progId="Equation.3">
                  <p:embed/>
                </p:oleObj>
              </mc:Choice>
              <mc:Fallback>
                <p:oleObj name="Формула" r:id="rId6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556000"/>
                        <a:ext cx="15430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Прямоугольник 21"/>
          <p:cNvSpPr>
            <a:spLocks noChangeArrowheads="1"/>
          </p:cNvSpPr>
          <p:nvPr/>
        </p:nvSpPr>
        <p:spPr bwMode="auto">
          <a:xfrm>
            <a:off x="1979613" y="271145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prstClr val="black"/>
                </a:solidFill>
                <a:latin typeface="Symbol" pitchFamily="18" charset="2"/>
              </a:rPr>
              <a:t>a</a:t>
            </a:r>
            <a:r>
              <a:rPr lang="ru-RU" sz="2400" b="1" smtClean="0">
                <a:solidFill>
                  <a:prstClr val="blac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04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244408" y="6356350"/>
            <a:ext cx="44239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D21ED4-F2F7-4F7D-B78A-131B1DA71D7D}" type="slidenum">
              <a:rPr lang="ru-RU" smtClean="0">
                <a:solidFill>
                  <a:prstClr val="white"/>
                </a:solidFill>
              </a:rPr>
              <a:pPr eaLnBrk="1" hangingPunct="1"/>
              <a:t>9</a:t>
            </a:fld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1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116632" y="188640"/>
            <a:ext cx="10260632" cy="792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Геометрия очага деформации при прокатке</a:t>
            </a:r>
          </a:p>
        </p:txBody>
      </p:sp>
    </p:spTree>
    <p:extLst>
      <p:ext uri="{BB962C8B-B14F-4D97-AF65-F5344CB8AC3E}">
        <p14:creationId xmlns:p14="http://schemas.microsoft.com/office/powerpoint/2010/main" val="11787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2322</TotalTime>
  <Words>2587</Words>
  <Application>Microsoft Office PowerPoint</Application>
  <PresentationFormat>Экран (4:3)</PresentationFormat>
  <Paragraphs>447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Поток</vt:lpstr>
      <vt:lpstr>Воздушный поток</vt:lpstr>
      <vt:lpstr>1_Воздушный поток</vt:lpstr>
      <vt:lpstr>2_Воздушный поток</vt:lpstr>
      <vt:lpstr>Формула</vt:lpstr>
      <vt:lpstr>Презентация PowerPoint</vt:lpstr>
      <vt:lpstr>Презентация PowerPoint</vt:lpstr>
      <vt:lpstr>Общие сведения</vt:lpstr>
      <vt:lpstr>Презентация PowerPoint</vt:lpstr>
      <vt:lpstr>Виды прокатки </vt:lpstr>
      <vt:lpstr>ВИДЫ ПРОКАТКИ</vt:lpstr>
      <vt:lpstr>Презентация PowerPoint</vt:lpstr>
      <vt:lpstr>Презентация PowerPoint</vt:lpstr>
      <vt:lpstr>Геометрия очага деформации при прокатке</vt:lpstr>
      <vt:lpstr>Параметры деформации при прокатке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Вячеславович</dc:creator>
  <cp:lastModifiedBy>lenovo</cp:lastModifiedBy>
  <cp:revision>380</cp:revision>
  <dcterms:created xsi:type="dcterms:W3CDTF">2013-09-02T18:18:57Z</dcterms:created>
  <dcterms:modified xsi:type="dcterms:W3CDTF">2022-06-16T11:19:39Z</dcterms:modified>
</cp:coreProperties>
</file>