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84" r:id="rId4"/>
    <p:sldId id="257" r:id="rId5"/>
    <p:sldId id="258" r:id="rId6"/>
    <p:sldId id="259" r:id="rId7"/>
    <p:sldId id="260" r:id="rId8"/>
    <p:sldId id="281" r:id="rId9"/>
    <p:sldId id="282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7" r:id="rId19"/>
    <p:sldId id="278" r:id="rId20"/>
    <p:sldId id="279" r:id="rId21"/>
    <p:sldId id="280" r:id="rId22"/>
    <p:sldId id="275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2" d="100"/>
          <a:sy n="62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B3137-7F32-4B65-A5DD-9C435F00B21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4255907-A651-4D15-AA5C-1B99F0DD5E7C}">
      <dgm:prSet phldrT="[Текст]"/>
      <dgm:spPr/>
      <dgm:t>
        <a:bodyPr/>
        <a:lstStyle/>
        <a:p>
          <a:r>
            <a:rPr lang="ru-RU" dirty="0" smtClean="0"/>
            <a:t>Обработка металлов давлением</a:t>
          </a:r>
          <a:endParaRPr lang="ru-RU" dirty="0"/>
        </a:p>
      </dgm:t>
    </dgm:pt>
    <dgm:pt modelId="{B067E034-60A1-4B83-9EED-3316DA64C940}" type="parTrans" cxnId="{7C16A8EB-9E3E-450A-804A-33075B28B53D}">
      <dgm:prSet/>
      <dgm:spPr/>
      <dgm:t>
        <a:bodyPr/>
        <a:lstStyle/>
        <a:p>
          <a:endParaRPr lang="ru-RU"/>
        </a:p>
      </dgm:t>
    </dgm:pt>
    <dgm:pt modelId="{595DF135-3C64-4B3A-B85E-CAF9BEE58642}" type="sibTrans" cxnId="{7C16A8EB-9E3E-450A-804A-33075B28B53D}">
      <dgm:prSet/>
      <dgm:spPr/>
      <dgm:t>
        <a:bodyPr/>
        <a:lstStyle/>
        <a:p>
          <a:endParaRPr lang="ru-RU"/>
        </a:p>
      </dgm:t>
    </dgm:pt>
    <dgm:pt modelId="{F86D2556-3D24-4256-A868-1357D05305DF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>
              <a:hlinkClick xmlns:r="http://schemas.openxmlformats.org/officeDocument/2006/relationships" r:id="rId1" action="ppaction://hlinksldjump"/>
            </a:rPr>
            <a:t>Прокатно-прессово-волочильное</a:t>
          </a:r>
          <a:r>
            <a:rPr lang="ru-RU" dirty="0" smtClean="0">
              <a:hlinkClick xmlns:r="http://schemas.openxmlformats.org/officeDocument/2006/relationships" r:id="rId1" action="ppaction://hlinksldjump"/>
            </a:rPr>
            <a:t> производство</a:t>
          </a:r>
          <a:endParaRPr lang="ru-RU" dirty="0"/>
        </a:p>
      </dgm:t>
    </dgm:pt>
    <dgm:pt modelId="{CF6EBC00-1CEE-4EB3-91BC-B597E7975E8C}" type="parTrans" cxnId="{E8830D37-AD73-4C71-AC92-5EE47ADF8314}">
      <dgm:prSet/>
      <dgm:spPr/>
      <dgm:t>
        <a:bodyPr/>
        <a:lstStyle/>
        <a:p>
          <a:endParaRPr lang="ru-RU"/>
        </a:p>
      </dgm:t>
    </dgm:pt>
    <dgm:pt modelId="{9C670030-94A1-4148-8ECB-EC037726183C}" type="sibTrans" cxnId="{E8830D37-AD73-4C71-AC92-5EE47ADF8314}">
      <dgm:prSet/>
      <dgm:spPr/>
      <dgm:t>
        <a:bodyPr/>
        <a:lstStyle/>
        <a:p>
          <a:endParaRPr lang="ru-RU"/>
        </a:p>
      </dgm:t>
    </dgm:pt>
    <dgm:pt modelId="{F522DF74-194B-4480-A2EE-714CE911ACE8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" action="ppaction://noaction"/>
            </a:rPr>
            <a:t>Кузнечно-штамповочное производство</a:t>
          </a:r>
          <a:endParaRPr lang="ru-RU" dirty="0" smtClean="0"/>
        </a:p>
      </dgm:t>
    </dgm:pt>
    <dgm:pt modelId="{99694EF1-0B9C-4C52-B53B-AB94EDD28D65}" type="parTrans" cxnId="{A030FA1F-CBEC-437C-B731-015B6168E82D}">
      <dgm:prSet/>
      <dgm:spPr/>
      <dgm:t>
        <a:bodyPr/>
        <a:lstStyle/>
        <a:p>
          <a:endParaRPr lang="ru-RU"/>
        </a:p>
      </dgm:t>
    </dgm:pt>
    <dgm:pt modelId="{051F1B81-9C3B-4112-BFA8-2805BF990CE0}" type="sibTrans" cxnId="{A030FA1F-CBEC-437C-B731-015B6168E82D}">
      <dgm:prSet/>
      <dgm:spPr/>
      <dgm:t>
        <a:bodyPr/>
        <a:lstStyle/>
        <a:p>
          <a:endParaRPr lang="ru-RU"/>
        </a:p>
      </dgm:t>
    </dgm:pt>
    <dgm:pt modelId="{519C97AC-95D5-4B8E-B766-0BEB49767FF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>
              <a:hlinkClick xmlns:r="http://schemas.openxmlformats.org/officeDocument/2006/relationships" r:id="" action="ppaction://noaction"/>
            </a:rPr>
            <a:t>Специализиро</a:t>
          </a:r>
          <a:r>
            <a:rPr lang="ru-RU" dirty="0" smtClean="0">
              <a:hlinkClick xmlns:r="http://schemas.openxmlformats.org/officeDocument/2006/relationships" r:id="" action="ppaction://noaction"/>
            </a:rPr>
            <a:t>-ванные </a:t>
          </a:r>
          <a:r>
            <a:rPr lang="ru-RU" dirty="0" smtClean="0">
              <a:hlinkClick xmlns:r="http://schemas.openxmlformats.org/officeDocument/2006/relationships" r:id="" action="ppaction://noaction"/>
            </a:rPr>
            <a:t>процессы </a:t>
          </a:r>
          <a:r>
            <a:rPr lang="ru-RU" dirty="0" smtClean="0">
              <a:hlinkClick xmlns:r="http://schemas.openxmlformats.org/officeDocument/2006/relationships" r:id="" action="ppaction://noaction"/>
            </a:rPr>
            <a:t>ОМД</a:t>
          </a:r>
          <a:endParaRPr lang="ru-RU" dirty="0" smtClean="0"/>
        </a:p>
      </dgm:t>
    </dgm:pt>
    <dgm:pt modelId="{B63CE35E-134F-45F7-A0CE-25A92D8D0CB1}" type="parTrans" cxnId="{F921235A-AFFC-4AFF-8A3A-57D22460B8C1}">
      <dgm:prSet/>
      <dgm:spPr/>
      <dgm:t>
        <a:bodyPr/>
        <a:lstStyle/>
        <a:p>
          <a:endParaRPr lang="ru-RU"/>
        </a:p>
      </dgm:t>
    </dgm:pt>
    <dgm:pt modelId="{C10B8AAA-2FA7-4D9F-9D8B-3D51E8E500AC}" type="sibTrans" cxnId="{F921235A-AFFC-4AFF-8A3A-57D22460B8C1}">
      <dgm:prSet/>
      <dgm:spPr/>
      <dgm:t>
        <a:bodyPr/>
        <a:lstStyle/>
        <a:p>
          <a:endParaRPr lang="ru-RU"/>
        </a:p>
      </dgm:t>
    </dgm:pt>
    <dgm:pt modelId="{462F9D0B-2800-458B-AB74-ED0D2DBAED07}" type="pres">
      <dgm:prSet presAssocID="{043B3137-7F32-4B65-A5DD-9C435F00B2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E91A4E-380B-46AE-94A2-C0A7355CE8CD}" type="pres">
      <dgm:prSet presAssocID="{34255907-A651-4D15-AA5C-1B99F0DD5E7C}" presName="vertOne" presStyleCnt="0"/>
      <dgm:spPr/>
    </dgm:pt>
    <dgm:pt modelId="{D7D8D67B-6E14-4D44-AADE-DF56D776EF54}" type="pres">
      <dgm:prSet presAssocID="{34255907-A651-4D15-AA5C-1B99F0DD5E7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6E4584-FC23-49A6-B2F9-8204BC828796}" type="pres">
      <dgm:prSet presAssocID="{34255907-A651-4D15-AA5C-1B99F0DD5E7C}" presName="parTransOne" presStyleCnt="0"/>
      <dgm:spPr/>
    </dgm:pt>
    <dgm:pt modelId="{D94228AE-8D78-4C09-AAFD-7951BA2C5393}" type="pres">
      <dgm:prSet presAssocID="{34255907-A651-4D15-AA5C-1B99F0DD5E7C}" presName="horzOne" presStyleCnt="0"/>
      <dgm:spPr/>
    </dgm:pt>
    <dgm:pt modelId="{A0F68728-E194-4C82-8224-787D282BBC25}" type="pres">
      <dgm:prSet presAssocID="{F86D2556-3D24-4256-A868-1357D05305DF}" presName="vertTwo" presStyleCnt="0"/>
      <dgm:spPr/>
    </dgm:pt>
    <dgm:pt modelId="{7EA9321A-9080-4D69-AB4F-8F6CE8C4B0AA}" type="pres">
      <dgm:prSet presAssocID="{F86D2556-3D24-4256-A868-1357D05305D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F4518-BCFD-4EA5-9D25-B4925A803367}" type="pres">
      <dgm:prSet presAssocID="{F86D2556-3D24-4256-A868-1357D05305DF}" presName="horzTwo" presStyleCnt="0"/>
      <dgm:spPr/>
    </dgm:pt>
    <dgm:pt modelId="{65259A82-7766-4382-9874-42958DB756BE}" type="pres">
      <dgm:prSet presAssocID="{9C670030-94A1-4148-8ECB-EC037726183C}" presName="sibSpaceTwo" presStyleCnt="0"/>
      <dgm:spPr/>
    </dgm:pt>
    <dgm:pt modelId="{B65B3AA4-9E62-4F28-B9D5-2344E3EF5636}" type="pres">
      <dgm:prSet presAssocID="{F522DF74-194B-4480-A2EE-714CE911ACE8}" presName="vertTwo" presStyleCnt="0"/>
      <dgm:spPr/>
    </dgm:pt>
    <dgm:pt modelId="{9FBEE09B-3726-4698-B706-FFF6336142C2}" type="pres">
      <dgm:prSet presAssocID="{F522DF74-194B-4480-A2EE-714CE911ACE8}" presName="txTwo" presStyleLbl="node2" presStyleIdx="1" presStyleCnt="3" custLinFactNeighborX="2031" custLinFactNeighborY="21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D8C8B0-8799-4115-B2EA-8F09ACE1729C}" type="pres">
      <dgm:prSet presAssocID="{F522DF74-194B-4480-A2EE-714CE911ACE8}" presName="horzTwo" presStyleCnt="0"/>
      <dgm:spPr/>
    </dgm:pt>
    <dgm:pt modelId="{3B40B763-1333-4B48-AAE3-38D06AF4EFF3}" type="pres">
      <dgm:prSet presAssocID="{051F1B81-9C3B-4112-BFA8-2805BF990CE0}" presName="sibSpaceTwo" presStyleCnt="0"/>
      <dgm:spPr/>
    </dgm:pt>
    <dgm:pt modelId="{9048FEC3-91C3-465F-821B-C84C3A292B8C}" type="pres">
      <dgm:prSet presAssocID="{519C97AC-95D5-4B8E-B766-0BEB49767FF5}" presName="vertTwo" presStyleCnt="0"/>
      <dgm:spPr/>
    </dgm:pt>
    <dgm:pt modelId="{35221CC0-A192-4A32-85B3-A1EB91C91276}" type="pres">
      <dgm:prSet presAssocID="{519C97AC-95D5-4B8E-B766-0BEB49767FF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DF0D26-77EA-40F9-92FC-B96BF816B209}" type="pres">
      <dgm:prSet presAssocID="{519C97AC-95D5-4B8E-B766-0BEB49767FF5}" presName="horzTwo" presStyleCnt="0"/>
      <dgm:spPr/>
    </dgm:pt>
  </dgm:ptLst>
  <dgm:cxnLst>
    <dgm:cxn modelId="{245FC251-A773-4137-8238-35F448DD2921}" type="presOf" srcId="{043B3137-7F32-4B65-A5DD-9C435F00B21B}" destId="{462F9D0B-2800-458B-AB74-ED0D2DBAED07}" srcOrd="0" destOrd="0" presId="urn:microsoft.com/office/officeart/2005/8/layout/hierarchy4"/>
    <dgm:cxn modelId="{8533E349-FDF3-4771-B189-C81F67A95528}" type="presOf" srcId="{F522DF74-194B-4480-A2EE-714CE911ACE8}" destId="{9FBEE09B-3726-4698-B706-FFF6336142C2}" srcOrd="0" destOrd="0" presId="urn:microsoft.com/office/officeart/2005/8/layout/hierarchy4"/>
    <dgm:cxn modelId="{F921235A-AFFC-4AFF-8A3A-57D22460B8C1}" srcId="{34255907-A651-4D15-AA5C-1B99F0DD5E7C}" destId="{519C97AC-95D5-4B8E-B766-0BEB49767FF5}" srcOrd="2" destOrd="0" parTransId="{B63CE35E-134F-45F7-A0CE-25A92D8D0CB1}" sibTransId="{C10B8AAA-2FA7-4D9F-9D8B-3D51E8E500AC}"/>
    <dgm:cxn modelId="{02E13159-044F-45A7-9323-D058902E4F43}" type="presOf" srcId="{519C97AC-95D5-4B8E-B766-0BEB49767FF5}" destId="{35221CC0-A192-4A32-85B3-A1EB91C91276}" srcOrd="0" destOrd="0" presId="urn:microsoft.com/office/officeart/2005/8/layout/hierarchy4"/>
    <dgm:cxn modelId="{859A404D-A016-4148-BF29-3D88D8C451FA}" type="presOf" srcId="{34255907-A651-4D15-AA5C-1B99F0DD5E7C}" destId="{D7D8D67B-6E14-4D44-AADE-DF56D776EF54}" srcOrd="0" destOrd="0" presId="urn:microsoft.com/office/officeart/2005/8/layout/hierarchy4"/>
    <dgm:cxn modelId="{7C16A8EB-9E3E-450A-804A-33075B28B53D}" srcId="{043B3137-7F32-4B65-A5DD-9C435F00B21B}" destId="{34255907-A651-4D15-AA5C-1B99F0DD5E7C}" srcOrd="0" destOrd="0" parTransId="{B067E034-60A1-4B83-9EED-3316DA64C940}" sibTransId="{595DF135-3C64-4B3A-B85E-CAF9BEE58642}"/>
    <dgm:cxn modelId="{E8830D37-AD73-4C71-AC92-5EE47ADF8314}" srcId="{34255907-A651-4D15-AA5C-1B99F0DD5E7C}" destId="{F86D2556-3D24-4256-A868-1357D05305DF}" srcOrd="0" destOrd="0" parTransId="{CF6EBC00-1CEE-4EB3-91BC-B597E7975E8C}" sibTransId="{9C670030-94A1-4148-8ECB-EC037726183C}"/>
    <dgm:cxn modelId="{A030FA1F-CBEC-437C-B731-015B6168E82D}" srcId="{34255907-A651-4D15-AA5C-1B99F0DD5E7C}" destId="{F522DF74-194B-4480-A2EE-714CE911ACE8}" srcOrd="1" destOrd="0" parTransId="{99694EF1-0B9C-4C52-B53B-AB94EDD28D65}" sibTransId="{051F1B81-9C3B-4112-BFA8-2805BF990CE0}"/>
    <dgm:cxn modelId="{CB90008A-8B23-4767-A572-97B46AF00A61}" type="presOf" srcId="{F86D2556-3D24-4256-A868-1357D05305DF}" destId="{7EA9321A-9080-4D69-AB4F-8F6CE8C4B0AA}" srcOrd="0" destOrd="0" presId="urn:microsoft.com/office/officeart/2005/8/layout/hierarchy4"/>
    <dgm:cxn modelId="{4197AC04-5379-4E63-855D-11F32DF26530}" type="presParOf" srcId="{462F9D0B-2800-458B-AB74-ED0D2DBAED07}" destId="{B0E91A4E-380B-46AE-94A2-C0A7355CE8CD}" srcOrd="0" destOrd="0" presId="urn:microsoft.com/office/officeart/2005/8/layout/hierarchy4"/>
    <dgm:cxn modelId="{1AE036BB-EA66-40C8-9D6D-4D101C7BBF52}" type="presParOf" srcId="{B0E91A4E-380B-46AE-94A2-C0A7355CE8CD}" destId="{D7D8D67B-6E14-4D44-AADE-DF56D776EF54}" srcOrd="0" destOrd="0" presId="urn:microsoft.com/office/officeart/2005/8/layout/hierarchy4"/>
    <dgm:cxn modelId="{6AE414DD-EFC6-48E1-A08E-4E0D3C280316}" type="presParOf" srcId="{B0E91A4E-380B-46AE-94A2-C0A7355CE8CD}" destId="{0F6E4584-FC23-49A6-B2F9-8204BC828796}" srcOrd="1" destOrd="0" presId="urn:microsoft.com/office/officeart/2005/8/layout/hierarchy4"/>
    <dgm:cxn modelId="{BB60CAAC-7F48-4605-90B1-BEB6E30FF773}" type="presParOf" srcId="{B0E91A4E-380B-46AE-94A2-C0A7355CE8CD}" destId="{D94228AE-8D78-4C09-AAFD-7951BA2C5393}" srcOrd="2" destOrd="0" presId="urn:microsoft.com/office/officeart/2005/8/layout/hierarchy4"/>
    <dgm:cxn modelId="{9A90763A-E208-4796-928F-F7A149C042F7}" type="presParOf" srcId="{D94228AE-8D78-4C09-AAFD-7951BA2C5393}" destId="{A0F68728-E194-4C82-8224-787D282BBC25}" srcOrd="0" destOrd="0" presId="urn:microsoft.com/office/officeart/2005/8/layout/hierarchy4"/>
    <dgm:cxn modelId="{ACE947AB-4B5F-46B6-A62E-9D92652A3009}" type="presParOf" srcId="{A0F68728-E194-4C82-8224-787D282BBC25}" destId="{7EA9321A-9080-4D69-AB4F-8F6CE8C4B0AA}" srcOrd="0" destOrd="0" presId="urn:microsoft.com/office/officeart/2005/8/layout/hierarchy4"/>
    <dgm:cxn modelId="{7406066D-AEB0-4357-8435-A3C78E2F7869}" type="presParOf" srcId="{A0F68728-E194-4C82-8224-787D282BBC25}" destId="{DFCF4518-BCFD-4EA5-9D25-B4925A803367}" srcOrd="1" destOrd="0" presId="urn:microsoft.com/office/officeart/2005/8/layout/hierarchy4"/>
    <dgm:cxn modelId="{59DB84ED-5778-4F19-A29D-911856B839EA}" type="presParOf" srcId="{D94228AE-8D78-4C09-AAFD-7951BA2C5393}" destId="{65259A82-7766-4382-9874-42958DB756BE}" srcOrd="1" destOrd="0" presId="urn:microsoft.com/office/officeart/2005/8/layout/hierarchy4"/>
    <dgm:cxn modelId="{7BD20233-4840-4A4B-87A0-EB57B18580FB}" type="presParOf" srcId="{D94228AE-8D78-4C09-AAFD-7951BA2C5393}" destId="{B65B3AA4-9E62-4F28-B9D5-2344E3EF5636}" srcOrd="2" destOrd="0" presId="urn:microsoft.com/office/officeart/2005/8/layout/hierarchy4"/>
    <dgm:cxn modelId="{9584BDE5-AFE5-49BA-9AC5-D81717DC880A}" type="presParOf" srcId="{B65B3AA4-9E62-4F28-B9D5-2344E3EF5636}" destId="{9FBEE09B-3726-4698-B706-FFF6336142C2}" srcOrd="0" destOrd="0" presId="urn:microsoft.com/office/officeart/2005/8/layout/hierarchy4"/>
    <dgm:cxn modelId="{14BFD7F8-8FF9-4212-B566-EAB20DC2CCEE}" type="presParOf" srcId="{B65B3AA4-9E62-4F28-B9D5-2344E3EF5636}" destId="{EAD8C8B0-8799-4115-B2EA-8F09ACE1729C}" srcOrd="1" destOrd="0" presId="urn:microsoft.com/office/officeart/2005/8/layout/hierarchy4"/>
    <dgm:cxn modelId="{BEEB0918-CB57-46F8-BDBB-58FDC8B3FF13}" type="presParOf" srcId="{D94228AE-8D78-4C09-AAFD-7951BA2C5393}" destId="{3B40B763-1333-4B48-AAE3-38D06AF4EFF3}" srcOrd="3" destOrd="0" presId="urn:microsoft.com/office/officeart/2005/8/layout/hierarchy4"/>
    <dgm:cxn modelId="{242CEE0D-871F-40B2-937A-1388A5BE3AFD}" type="presParOf" srcId="{D94228AE-8D78-4C09-AAFD-7951BA2C5393}" destId="{9048FEC3-91C3-465F-821B-C84C3A292B8C}" srcOrd="4" destOrd="0" presId="urn:microsoft.com/office/officeart/2005/8/layout/hierarchy4"/>
    <dgm:cxn modelId="{98EE42C1-2DC7-4A25-97E2-0419D5C740E9}" type="presParOf" srcId="{9048FEC3-91C3-465F-821B-C84C3A292B8C}" destId="{35221CC0-A192-4A32-85B3-A1EB91C91276}" srcOrd="0" destOrd="0" presId="urn:microsoft.com/office/officeart/2005/8/layout/hierarchy4"/>
    <dgm:cxn modelId="{9135305D-972E-417F-B037-95603D0DC030}" type="presParOf" srcId="{9048FEC3-91C3-465F-821B-C84C3A292B8C}" destId="{01DF0D26-77EA-40F9-92FC-B96BF816B2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8D67B-6E14-4D44-AADE-DF56D776EF54}">
      <dsp:nvSpPr>
        <dsp:cNvPr id="0" name=""/>
        <dsp:cNvSpPr/>
      </dsp:nvSpPr>
      <dsp:spPr>
        <a:xfrm>
          <a:off x="3039" y="808"/>
          <a:ext cx="8452120" cy="2819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Обработка металлов давлением</a:t>
          </a:r>
          <a:endParaRPr lang="ru-RU" sz="6500" kern="1200" dirty="0"/>
        </a:p>
      </dsp:txBody>
      <dsp:txXfrm>
        <a:off x="85608" y="83377"/>
        <a:ext cx="8286982" cy="2653964"/>
      </dsp:txXfrm>
    </dsp:sp>
    <dsp:sp modelId="{7EA9321A-9080-4D69-AB4F-8F6CE8C4B0AA}">
      <dsp:nvSpPr>
        <dsp:cNvPr id="0" name=""/>
        <dsp:cNvSpPr/>
      </dsp:nvSpPr>
      <dsp:spPr>
        <a:xfrm>
          <a:off x="3039" y="3047489"/>
          <a:ext cx="2667967" cy="28191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hlinkClick xmlns:r="http://schemas.openxmlformats.org/officeDocument/2006/relationships" r:id="" action="ppaction://hlinksldjump"/>
            </a:rPr>
            <a:t>Прокатно-прессово-волочильное</a:t>
          </a: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 производство</a:t>
          </a:r>
          <a:endParaRPr lang="ru-RU" sz="2500" kern="1200" dirty="0"/>
        </a:p>
      </dsp:txBody>
      <dsp:txXfrm>
        <a:off x="81181" y="3125631"/>
        <a:ext cx="2511683" cy="2662818"/>
      </dsp:txXfrm>
    </dsp:sp>
    <dsp:sp modelId="{9FBEE09B-3726-4698-B706-FFF6336142C2}">
      <dsp:nvSpPr>
        <dsp:cNvPr id="0" name=""/>
        <dsp:cNvSpPr/>
      </dsp:nvSpPr>
      <dsp:spPr>
        <a:xfrm>
          <a:off x="2949302" y="3048297"/>
          <a:ext cx="2667967" cy="28191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noaction"/>
            </a:rPr>
            <a:t>Кузнечно-штамповочное производство</a:t>
          </a:r>
          <a:endParaRPr lang="ru-RU" sz="2500" kern="1200" dirty="0" smtClean="0"/>
        </a:p>
      </dsp:txBody>
      <dsp:txXfrm>
        <a:off x="3027444" y="3126439"/>
        <a:ext cx="2511683" cy="2662818"/>
      </dsp:txXfrm>
    </dsp:sp>
    <dsp:sp modelId="{35221CC0-A192-4A32-85B3-A1EB91C91276}">
      <dsp:nvSpPr>
        <dsp:cNvPr id="0" name=""/>
        <dsp:cNvSpPr/>
      </dsp:nvSpPr>
      <dsp:spPr>
        <a:xfrm>
          <a:off x="5787192" y="3047489"/>
          <a:ext cx="2667967" cy="28191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hlinkClick xmlns:r="http://schemas.openxmlformats.org/officeDocument/2006/relationships" r:id="" action="ppaction://noaction"/>
            </a:rPr>
            <a:t>Специализиро</a:t>
          </a:r>
          <a:r>
            <a:rPr lang="ru-RU" sz="2500" kern="1200" dirty="0" smtClean="0">
              <a:hlinkClick xmlns:r="http://schemas.openxmlformats.org/officeDocument/2006/relationships" r:id="" action="ppaction://noaction"/>
            </a:rPr>
            <a:t>-ванные </a:t>
          </a:r>
          <a:r>
            <a:rPr lang="ru-RU" sz="2500" kern="1200" dirty="0" smtClean="0">
              <a:hlinkClick xmlns:r="http://schemas.openxmlformats.org/officeDocument/2006/relationships" r:id="" action="ppaction://noaction"/>
            </a:rPr>
            <a:t>процессы </a:t>
          </a:r>
          <a:r>
            <a:rPr lang="ru-RU" sz="2500" kern="1200" dirty="0" smtClean="0">
              <a:hlinkClick xmlns:r="http://schemas.openxmlformats.org/officeDocument/2006/relationships" r:id="" action="ppaction://noaction"/>
            </a:rPr>
            <a:t>ОМД</a:t>
          </a:r>
          <a:endParaRPr lang="ru-RU" sz="2500" kern="1200" dirty="0" smtClean="0"/>
        </a:p>
      </dsp:txBody>
      <dsp:txXfrm>
        <a:off x="5865334" y="3125631"/>
        <a:ext cx="2511683" cy="2662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3B95A-731F-48CA-94C1-36C1F0C170AB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96EE-88B6-46B6-A6E3-734DBE75D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1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4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4AAA3-89FD-4146-B872-1EF8B823A72E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26B0-0AD1-4E3A-B5E2-6FB4F4EA128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CA7F2E-E7C8-4617-B226-333F9BA7F044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ED4D3E-C1B8-4AF9-9796-30DE07117F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&#1045;&#1083;&#1077;&#1085;&#1072;\Local%20Settings\Temp\Rar$DI00.342\&#1083;14.files\14.files\image001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340768"/>
            <a:ext cx="8568952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ЛЕКЦИЯ 1 </a:t>
            </a:r>
          </a:p>
          <a:p>
            <a:pPr algn="ctr">
              <a:lnSpc>
                <a:spcPct val="114000"/>
              </a:lnSpc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Введение в теорию </a:t>
            </a:r>
          </a:p>
          <a:p>
            <a:pPr algn="ctr">
              <a:lnSpc>
                <a:spcPct val="114000"/>
              </a:lnSpc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ОБРАБОТКИ МЕТАЛЛОВ ДАВЛЕНИЕМ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237312"/>
            <a:ext cx="1940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г. Липецк, 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956" y="11663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Горячая объемная штамповка на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прессах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067944" y="1253952"/>
            <a:ext cx="46028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часто используются кривошипные горячештамповочные прессы. Выбор пресса осуществляется по номинальному усилию, которое составляет 6,7…100 МН.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особенностям конструкции пресса следует отнести жесткий привод, не позволяющий изменять ход ползуна, отсутствие ударных нагрузок.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085222"/>
            <a:ext cx="3240360" cy="35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923928" cy="524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556" y="9952"/>
            <a:ext cx="8305800" cy="11430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Открытая штамповка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643050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открытой штамповке на прессах части штампа не должны смыкаться на величину, равную толщине </a:t>
            </a:r>
            <a:r>
              <a:rPr lang="ru-RU" dirty="0" err="1"/>
              <a:t>облоя</a:t>
            </a:r>
            <a:r>
              <a:rPr lang="ru-RU" dirty="0"/>
              <a:t>. Полость штампа выполняется открытой и </a:t>
            </a:r>
            <a:r>
              <a:rPr lang="ru-RU" dirty="0" err="1"/>
              <a:t>облойная</a:t>
            </a:r>
            <a:r>
              <a:rPr lang="ru-RU" dirty="0"/>
              <a:t> канавка имеет вид, показанный на </a:t>
            </a:r>
            <a:r>
              <a:rPr lang="ru-RU" dirty="0" smtClean="0"/>
              <a:t>рисунке</a:t>
            </a:r>
            <a:endParaRPr lang="ru-RU" dirty="0"/>
          </a:p>
        </p:txBody>
      </p:sp>
      <p:pic>
        <p:nvPicPr>
          <p:cNvPr id="20482" name="Picture 2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981" y="2780928"/>
            <a:ext cx="5711907" cy="25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970637" y="5717868"/>
            <a:ext cx="5000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облойной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канавки при штамповке на прессах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1400"/>
            <a:ext cx="8305800" cy="11430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Закрытая штамповка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60816" y="1124744"/>
            <a:ext cx="821537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закрытой штамповки используются штампы двух видов: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цельной матрицей, для изготовления поковок типа тел вращения, усилие распора в них воспринимается матрицей и не передается ползуну пресса;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разъемной матрицей, для легкого извлечения из полости штампа поковок, что позволяет значительно уменьшить штамповочные уклоны.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0888"/>
            <a:ext cx="7960968" cy="359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3789" y="6012910"/>
            <a:ext cx="79296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Схема изготовления поковок в закрытых штампах с разъемной матрицей: а - с вертикальной плоскостью разъема;</a:t>
            </a:r>
          </a:p>
          <a:p>
            <a:pPr algn="ctr"/>
            <a:r>
              <a:rPr lang="ru-RU" sz="1400" dirty="0" smtClean="0"/>
              <a:t> б - с двумя плоскостями разъема: 1 - пуансон; 2 - матрица; 3 - поковка.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38" y="33265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Достоинства процесса штамповки на прессах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1653993"/>
            <a:ext cx="785818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Поковки, полученные на прессах, характеризуются высокой точностью, которая достигается за счет снижения припусков на механическую обработку (в среднем на 20…30 % по сравнению с поковками, полученными на молотах) и допускаемых отклонений на номинальные размеры, снижения штамповочных уклонов в два – три раза. </a:t>
            </a:r>
          </a:p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постоянного хода приводит к большей точности поковок по высоте, а жесткость конструкции пресса делает возможным применение направляющих колонок в штампах, что исключает сдвиг.</a:t>
            </a:r>
          </a:p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Производительность труда повышается в среднем в 1,4 раза за счет однократности и повышения мощности деформирующих воздействий. В результате себестоимость поковок снижается на 10…30 %. Как показывают исследования, штамповка на прессах может быть экономически выгодной даже при загрузке оборудования на 35…45 %.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 процесса штамповки на прессах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2204864"/>
            <a:ext cx="7143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Процессу штамповки на прессах присущи недостатки: </a:t>
            </a:r>
          </a:p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окалина вдавливается в тело поковки, для предотвращения этого необходимо проводить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малоокислительный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безокислительный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нагрев или полную очистку заготовки от окалины; </a:t>
            </a:r>
          </a:p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из-за невысокой скорости деформирования время контакта металла с инструментом больше, чем на молотах, поэтому имеет место переохлаждение поверхности заготовки, что приводит к худшему заполнению полости штампа.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14022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Штамповка на горизонтально-ковочных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машинах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68760"/>
            <a:ext cx="807249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1338" algn="just"/>
            <a:r>
              <a:rPr lang="ru-RU" sz="1600" dirty="0" smtClean="0"/>
              <a:t>Горизонтально–ковочная машина (ГКМ), предназначена для горячего </a:t>
            </a:r>
            <a:r>
              <a:rPr lang="ru-RU" sz="1600" dirty="0" err="1" smtClean="0"/>
              <a:t>безоблойного</a:t>
            </a:r>
            <a:r>
              <a:rPr lang="ru-RU" sz="1600" dirty="0" smtClean="0"/>
              <a:t> штампования заготовок из прутка в разъёмных матрицах. По характеру воздействия на заготовку ГКМ относится к прессам. На ГКМ производят высадку, а также прошивку, отрезку, </a:t>
            </a:r>
            <a:r>
              <a:rPr lang="ru-RU" sz="1600" dirty="0" err="1" smtClean="0"/>
              <a:t>гибку</a:t>
            </a:r>
            <a:r>
              <a:rPr lang="ru-RU" sz="1600" dirty="0" smtClean="0"/>
              <a:t>, выдавливание. По сравнению с др. </a:t>
            </a:r>
            <a:r>
              <a:rPr lang="ru-RU" sz="1600" dirty="0" err="1" smtClean="0"/>
              <a:t>кузнечно-прессовыми</a:t>
            </a:r>
            <a:r>
              <a:rPr lang="ru-RU" sz="1600" dirty="0" smtClean="0"/>
              <a:t> машинами ГКМ более производительны, обеспечивают высокую точность изделий. Рабочее усилие в ГКМ создаёт кривошипный механизм, движение рабочих органов происходит в горизонтальной плоскости. Вспомогательные операции (подачу заготовки, зажим её и т. п.) осуществляет рычажно-кулачковый механизм. </a:t>
            </a:r>
          </a:p>
          <a:p>
            <a:pPr lvl="0" indent="541338" algn="just"/>
            <a:r>
              <a:rPr lang="ru-RU" sz="1600" dirty="0" smtClean="0"/>
              <a:t>Горизонтально-ковочные машины выбираются по номинальному усилию, которое составляет 1…31,5 МН.</a:t>
            </a:r>
          </a:p>
          <a:p>
            <a:pPr indent="541338" algn="just"/>
            <a:endParaRPr lang="ru-RU" sz="1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17905" b="16445"/>
          <a:stretch>
            <a:fillRect/>
          </a:stretch>
        </p:blipFill>
        <p:spPr bwMode="auto">
          <a:xfrm>
            <a:off x="1439367" y="4038749"/>
            <a:ext cx="63367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18864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горячей объемной штамповки на горизонтально-ковочной машине</a:t>
            </a:r>
            <a:r>
              <a:rPr lang="ru-RU" dirty="0"/>
              <a:t>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1340768"/>
            <a:ext cx="7128792" cy="294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3568" y="4284886"/>
            <a:ext cx="82089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Штамп состоит из трех частей: неподвижной матрицы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подвижной матрицы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пуансона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размыкающихся в двух взаимно перпендикулярных плоскостях. Пруток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 нагретым участком на его конце закладывают в неподвижную матрицу. Положение конца прутка определяется упором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При включении машины подвижная матрица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прижимает пруток к неподвижной матрице, упор автоматически отходит в сторону, и только после этого пуансон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соприкасается с выступающей частью прутка и деформирует ее. Металл при этом заполняет формующую полость, расположенную впереди зажимной части. Формующая полость может находиться только в матрице, только в пуансоне, а также в матрице и пуансоне.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После окончания деформирования пуансон движется в обратном направлении, выходя из полости матрицы. Матрицы разжимаются, деформированную заготовку вынимают или она выпадает из них.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72" y="5354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Продукция ГОШ в открытых и закрытых штампах</a:t>
            </a:r>
            <a:endParaRPr lang="ru-RU" sz="2800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35" b="2788"/>
          <a:stretch/>
        </p:blipFill>
        <p:spPr bwMode="auto">
          <a:xfrm>
            <a:off x="2326221" y="619159"/>
            <a:ext cx="6566259" cy="286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1" y="980728"/>
            <a:ext cx="2088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/>
                <a:ea typeface="Times New Roman"/>
              </a:rPr>
              <a:t>Продукция ГОШ: </a:t>
            </a:r>
          </a:p>
          <a:p>
            <a:r>
              <a:rPr lang="ru-RU" dirty="0">
                <a:latin typeface="Times New Roman"/>
                <a:ea typeface="Times New Roman"/>
              </a:rPr>
              <a:t>шестерни, диски, фланцы, ступицы, крышки, валы, рычаги, шатуны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759" y="3573016"/>
            <a:ext cx="90832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Преимущества по сравнению с ковкой: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1. Производительность в сотни раз выше;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 В 3–4 раза меньшие допуски (до </a:t>
            </a:r>
            <a:r>
              <a:rPr lang="ru-RU" dirty="0">
                <a:latin typeface="Times New Roman"/>
                <a:ea typeface="Times New Roman"/>
                <a:sym typeface="Symbol"/>
              </a:rPr>
              <a:t></a:t>
            </a:r>
            <a:r>
              <a:rPr lang="ru-RU" dirty="0">
                <a:latin typeface="Times New Roman"/>
                <a:ea typeface="Times New Roman"/>
              </a:rPr>
              <a:t>0,05 мм) и припуски, лучшее качество поверхности;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3. Получение изделий сложной формы;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4. Простота работы штамповщика по сравнению с работой кузнеца.</a:t>
            </a:r>
          </a:p>
          <a:p>
            <a:pPr indent="449580"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Недостатки: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1.  Ограничение получаемых изделий по массе (до 3,5 т);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 Большие силы деформирования (более мощное оборудование);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3. Высокая стоимость инструмента – штампа.</a:t>
            </a:r>
          </a:p>
        </p:txBody>
      </p:sp>
    </p:spTree>
    <p:extLst>
      <p:ext uri="{BB962C8B-B14F-4D97-AF65-F5344CB8AC3E}">
        <p14:creationId xmlns:p14="http://schemas.microsoft.com/office/powerpoint/2010/main" val="125602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5192"/>
            <a:ext cx="6750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latin typeface="Times New Roman"/>
                <a:ea typeface="Times New Roman"/>
              </a:rPr>
              <a:t>  </a:t>
            </a:r>
            <a:r>
              <a:rPr lang="ru-RU" sz="2800" b="1" i="1" dirty="0" smtClean="0">
                <a:latin typeface="Times New Roman"/>
                <a:ea typeface="Times New Roman"/>
              </a:rPr>
              <a:t>Штамповка </a:t>
            </a:r>
            <a:r>
              <a:rPr lang="ru-RU" sz="2800" b="1" i="1" dirty="0">
                <a:latin typeface="Times New Roman"/>
                <a:ea typeface="Times New Roman"/>
              </a:rPr>
              <a:t>на горизонтально-ковочных машинах (ГКМ)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74" y="1268760"/>
            <a:ext cx="6458730" cy="409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026" y="1146517"/>
            <a:ext cx="28657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 – пруток;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 и 5 – неподвижная и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подвижная части матрицы;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 – упор;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 – пуансон;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6 – поковка;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 – усилие зажатия заготовки;</a:t>
            </a:r>
          </a:p>
          <a:p>
            <a:r>
              <a:rPr lang="ru-RU" sz="2000" dirty="0" err="1">
                <a:latin typeface="Times New Roman"/>
                <a:ea typeface="Times New Roman"/>
              </a:rPr>
              <a:t>Рд</a:t>
            </a:r>
            <a:r>
              <a:rPr lang="ru-RU" sz="2000" dirty="0">
                <a:latin typeface="Times New Roman"/>
                <a:ea typeface="Times New Roman"/>
              </a:rPr>
              <a:t> – усилие прессования;</a:t>
            </a:r>
          </a:p>
          <a:p>
            <a:pPr>
              <a:spcAft>
                <a:spcPts val="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072" y="6146720"/>
            <a:ext cx="7877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Основная операция на ГКМ – высадка, часто сопровождающаяся прошивкой.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880914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Применяются многоручьевые закрытые штампы.</a:t>
            </a:r>
          </a:p>
        </p:txBody>
      </p:sp>
    </p:spTree>
    <p:extLst>
      <p:ext uri="{BB962C8B-B14F-4D97-AF65-F5344CB8AC3E}">
        <p14:creationId xmlns:p14="http://schemas.microsoft.com/office/powerpoint/2010/main" val="1694136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26" y="836712"/>
            <a:ext cx="5721131" cy="58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7934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latin typeface="Times New Roman"/>
                <a:ea typeface="Times New Roman"/>
              </a:rPr>
              <a:t>Типовые поковки, получаемые штамповкой на ГКМ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214909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4267607"/>
              </p:ext>
            </p:extLst>
          </p:nvPr>
        </p:nvGraphicFramePr>
        <p:xfrm>
          <a:off x="228600" y="228600"/>
          <a:ext cx="8458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1187624" y="6093296"/>
            <a:ext cx="792088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6093296"/>
            <a:ext cx="792088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164288" y="6093296"/>
            <a:ext cx="792088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248" y="161067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Поковки ролика, получаемые различными способами штамповки</a:t>
            </a:r>
            <a:r>
              <a:rPr lang="ru-RU" sz="2800" i="1" dirty="0">
                <a:latin typeface="Times New Roman"/>
                <a:ea typeface="Times New Roman"/>
              </a:rPr>
              <a:t> </a:t>
            </a:r>
            <a:endParaRPr lang="ru-RU" sz="2800" i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(показаны только напуски; припуски на механическую обработку условно не показаны) </a:t>
            </a:r>
          </a:p>
          <a:p>
            <a:r>
              <a:rPr lang="ru-RU" i="1" dirty="0">
                <a:latin typeface="Times New Roman"/>
                <a:ea typeface="Times New Roman"/>
              </a:rPr>
              <a:t>а</a:t>
            </a:r>
            <a:r>
              <a:rPr lang="ru-RU" dirty="0">
                <a:latin typeface="Times New Roman"/>
                <a:ea typeface="Times New Roman"/>
              </a:rPr>
              <a:t> – изделие; </a:t>
            </a:r>
          </a:p>
          <a:p>
            <a:r>
              <a:rPr lang="ru-RU" i="1" dirty="0">
                <a:latin typeface="Times New Roman"/>
                <a:ea typeface="Times New Roman"/>
              </a:rPr>
              <a:t>б</a:t>
            </a:r>
            <a:r>
              <a:rPr lang="ru-RU" dirty="0">
                <a:latin typeface="Times New Roman"/>
                <a:ea typeface="Times New Roman"/>
              </a:rPr>
              <a:t> – поковка в открытом штампе;</a:t>
            </a:r>
          </a:p>
          <a:p>
            <a:r>
              <a:rPr lang="ru-RU" i="1" dirty="0">
                <a:latin typeface="Times New Roman"/>
                <a:ea typeface="Times New Roman"/>
              </a:rPr>
              <a:t>в</a:t>
            </a:r>
            <a:r>
              <a:rPr lang="ru-RU" dirty="0">
                <a:latin typeface="Times New Roman"/>
                <a:ea typeface="Times New Roman"/>
              </a:rPr>
              <a:t> – поковка в закрытом штампе; </a:t>
            </a:r>
          </a:p>
          <a:p>
            <a:r>
              <a:rPr lang="ru-RU" i="1" dirty="0">
                <a:latin typeface="Times New Roman"/>
                <a:ea typeface="Times New Roman"/>
              </a:rPr>
              <a:t>г</a:t>
            </a:r>
            <a:r>
              <a:rPr lang="ru-RU" dirty="0">
                <a:latin typeface="Times New Roman"/>
                <a:ea typeface="Times New Roman"/>
              </a:rPr>
              <a:t> – поковка в закрытом штампе с двумя плоскостями разъёма на ГКМ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1" y="2780928"/>
            <a:ext cx="789332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0062" y="4437112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/>
                <a:ea typeface="Times New Roman"/>
              </a:rPr>
              <a:t>Преимущества: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Высокая производительность (сотни деталей в час),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Экономия металла (без заусенца),  штамповочных уклонов, перемычек-пленок). </a:t>
            </a:r>
          </a:p>
          <a:p>
            <a:pPr marL="342900" indent="-342900">
              <a:buAutoNum type="arabicPeriod"/>
            </a:pPr>
            <a:endParaRPr lang="ru-RU" dirty="0">
              <a:latin typeface="Times New Roman"/>
              <a:ea typeface="Times New Roman"/>
            </a:endParaRPr>
          </a:p>
          <a:p>
            <a:r>
              <a:rPr lang="ru-RU" b="1" i="1" dirty="0">
                <a:latin typeface="Times New Roman"/>
                <a:ea typeface="Times New Roman"/>
              </a:rPr>
              <a:t>Недостатки: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Ограниченная  номенклатура изделий (ГКМ – только простые поковки);</a:t>
            </a:r>
          </a:p>
          <a:p>
            <a:r>
              <a:rPr lang="ru-RU" dirty="0">
                <a:latin typeface="Times New Roman"/>
                <a:ea typeface="Times New Roman"/>
              </a:rPr>
              <a:t>2. Высокая стоимость ГКМ (в 1,5 раза выше, чем ГОШ)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171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0" y="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Штамповка жидкого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металла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75656" y="796063"/>
            <a:ext cx="64293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Штамповка жидкого металла является одним из прогрессивных технологических процессов, позволяющих получать плотные заготовки с уменьшенными пропусками на механическую обработку, с высокими физико-механическими и эксплуатационными свойствами. 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Технологический процесс штамповки жидкого металла объединяет в себе процессы литья и горячей объемной штамповки.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97" y="2365723"/>
            <a:ext cx="4239361" cy="31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64859" y="261525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4000" algn="just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заключается в том, что расплав, залитый в матрицу пресс-формы, уплотняют пуансоном, закрепленным на ползуне гидравлического пресса, до окончания затвердевания.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4859" y="389437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4000" algn="just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Производство отливок методом жидкой штамповки осуществляется на гидравлических прессах, позволяющих выдерживать расплав, под давлением до окончания его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затвердевания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специальных штампах, имеющих самые различные конструкции.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50249" y="5622776"/>
            <a:ext cx="678661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Этим способом можно получить сложные заготовки с различными фасонными приливами на наружной поверхности, значительно выходящими за пределы основных габаритных размеров детали. В заготовках могут быть получены отверстия, расположенные не только вдоль движения пуансона, но и в перпендикулярном направлении.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57224" y="184500"/>
            <a:ext cx="74295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для горячей объемной штамповки молоты штамповочные, горячештамповочные кривошипные прессы, горизонтально-ковочные машины. Процессы штамповки на этих машинах имеют свои особенности, обусловленные устройством и принципом их действия.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2059765"/>
            <a:ext cx="4444479" cy="472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0" y="19776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Горячая объемная штамповка на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молотах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757602" y="1384940"/>
            <a:ext cx="5357818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 типом молотов являются паровоздушные штамповочные молоты. Их конструкция несколько отличается от ковочных молотов. Стойка станины устанавливается непосредственно на шаботе. Молоты имеют усиленные регулируемые направляющие для движения баб</a:t>
            </a: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Масса шабота превышает массу падающих частей в 30 раз. Все это обеспечивает необходимую точность соударения штампов.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падающих частей составляет 630…25000 кг.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8648" y="4121088"/>
            <a:ext cx="52467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 fontAlgn="ctr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Особенностями ГОШ на молотах являются ударный характер деформирующего воздействия и возможность регулирования хода подвижных частей и величины удара </a:t>
            </a: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ru-RU" sz="17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одновременном кантовании заготовки, что позволяет более эффективно производить перераспределение металла.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9434"/>
          <a:stretch>
            <a:fillRect/>
          </a:stretch>
        </p:blipFill>
        <p:spPr bwMode="auto">
          <a:xfrm>
            <a:off x="0" y="1340768"/>
            <a:ext cx="3851920" cy="55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60"/>
            <a:ext cx="8305800" cy="93210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Штамповка в открытых штампах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1538" y="1196752"/>
            <a:ext cx="70723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штамповке в открытых штампах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облойная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канавка имеет вид, представленный на рисунке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5" name="Picture 1" descr="C:\Documents and Settings\Елена\Local Settings\Temp\Rar$DI00.342\л14.files\14.files\image00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552" y="1806585"/>
            <a:ext cx="8064896" cy="3024336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27584" y="4860523"/>
            <a:ext cx="7776864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облойной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канавки при штамповке на молотах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Размеры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облойной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канавки (а) назначаются в зависимости от сложности поковки и ее размеров в плане. Клиновая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облойная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канавка (б) позволяет снизить потери на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облой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результате повышения сопротивления течению металла.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568"/>
            <a:ext cx="8305800" cy="73833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Штамповка в закрытых штампах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6707" y="1643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 закрытой штамповке на молотах применяются штампы с одним и двумя замками. Конструкции штампов</a:t>
            </a:r>
          </a:p>
        </p:txBody>
      </p:sp>
      <p:pic>
        <p:nvPicPr>
          <p:cNvPr id="17410" name="Picture 2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59779"/>
            <a:ext cx="4788024" cy="493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Штампы с одним замком используются чаще, так как они проще в изготовлении. Но они требуют точной наладки и хорошего состояния оборудования. Второй замок (больший конус) предохраняет первый замок и упрощает наладку штампа, но при этом увеличиваются его размеры и масса.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788024" y="6054825"/>
            <a:ext cx="39290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Конструкции закрытых молотовых штампов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– с одним замком; б – с двумя замками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008" y="8243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</a:rPr>
              <a:t> </a:t>
            </a:r>
            <a:r>
              <a:rPr lang="ru-RU" sz="3600" b="1" i="1" dirty="0">
                <a:latin typeface="Times New Roman"/>
                <a:ea typeface="Times New Roman"/>
              </a:rPr>
              <a:t>Штамповка в многоручьевых штампах</a:t>
            </a:r>
            <a:endParaRPr lang="ru-RU" sz="3600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– </a:t>
            </a:r>
            <a:r>
              <a:rPr lang="ru-RU" dirty="0">
                <a:latin typeface="Times New Roman"/>
                <a:ea typeface="Times New Roman"/>
              </a:rPr>
              <a:t>изделие формируется в одном штампе, имеющем несколько ручьев, постепенно приближающихся по форме к заданной конфигурации штампованной поковки.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79" y="1604797"/>
            <a:ext cx="6192688" cy="384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010" y="5445224"/>
            <a:ext cx="8941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а</a:t>
            </a:r>
            <a:r>
              <a:rPr lang="ru-RU" dirty="0">
                <a:latin typeface="Times New Roman"/>
                <a:ea typeface="Times New Roman"/>
              </a:rPr>
              <a:t> –заготовка и поковка; </a:t>
            </a:r>
            <a:r>
              <a:rPr lang="ru-RU" i="1" dirty="0">
                <a:latin typeface="Times New Roman"/>
                <a:ea typeface="Times New Roman"/>
              </a:rPr>
              <a:t>б</a:t>
            </a:r>
            <a:r>
              <a:rPr lang="ru-RU" dirty="0">
                <a:latin typeface="Times New Roman"/>
                <a:ea typeface="Times New Roman"/>
              </a:rPr>
              <a:t> – многоручьевой штамп: </a:t>
            </a:r>
            <a:r>
              <a:rPr lang="ru-RU" i="1" dirty="0">
                <a:latin typeface="Times New Roman"/>
                <a:ea typeface="Times New Roman"/>
              </a:rPr>
              <a:t>в</a:t>
            </a:r>
            <a:r>
              <a:rPr lang="ru-RU" dirty="0">
                <a:latin typeface="Times New Roman"/>
                <a:ea typeface="Times New Roman"/>
              </a:rPr>
              <a:t> – переходы штамповки.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 – 4 – подготовительные ручьи (б); 5 – окончательный ручей (б); </a:t>
            </a:r>
          </a:p>
          <a:p>
            <a:pPr indent="449580" algn="just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1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i="1" dirty="0">
                <a:latin typeface="Times New Roman"/>
                <a:ea typeface="Times New Roman"/>
              </a:rPr>
              <a:t>4</a:t>
            </a:r>
            <a:r>
              <a:rPr lang="ru-RU" dirty="0">
                <a:latin typeface="Times New Roman"/>
                <a:ea typeface="Times New Roman"/>
              </a:rPr>
              <a:t> – предварительная штамповка (в); </a:t>
            </a:r>
          </a:p>
          <a:p>
            <a:pPr indent="449580" algn="just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5</a:t>
            </a:r>
            <a:r>
              <a:rPr lang="ru-RU" dirty="0">
                <a:latin typeface="Times New Roman"/>
                <a:ea typeface="Times New Roman"/>
              </a:rPr>
              <a:t> – окончательная штамповка (в).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481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08720"/>
            <a:ext cx="89473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Обработка заготовки в одном ручье штампа называется переходом.</a:t>
            </a:r>
          </a:p>
          <a:p>
            <a:pPr lvl="0" indent="449580" algn="just"/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Предварительное формоизменение заготовки, приближающее её форму к окончательной, называется </a:t>
            </a:r>
            <a:r>
              <a:rPr lang="ru-RU" sz="2000" i="1" dirty="0">
                <a:latin typeface="Times New Roman"/>
                <a:ea typeface="Times New Roman"/>
              </a:rPr>
              <a:t>фасонированием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Ручей, в котором производится фасонирование заготовки, называется </a:t>
            </a:r>
            <a:r>
              <a:rPr lang="ru-RU" sz="2000" i="1" dirty="0">
                <a:latin typeface="Times New Roman"/>
                <a:ea typeface="Times New Roman"/>
              </a:rPr>
              <a:t>подготовительным (заготовительным)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Ручей, в котором производится окончательное формообразование изделия, называется </a:t>
            </a:r>
            <a:r>
              <a:rPr lang="ru-RU" sz="2000" i="1" dirty="0">
                <a:latin typeface="Times New Roman"/>
                <a:ea typeface="Times New Roman"/>
              </a:rPr>
              <a:t>окончательным</a:t>
            </a:r>
            <a:r>
              <a:rPr lang="ru-RU" sz="2000" dirty="0">
                <a:latin typeface="Times New Roman"/>
                <a:ea typeface="Times New Roman"/>
              </a:rPr>
              <a:t> (</a:t>
            </a:r>
            <a:r>
              <a:rPr lang="ru-RU" sz="2000" i="1" dirty="0">
                <a:latin typeface="Times New Roman"/>
                <a:ea typeface="Times New Roman"/>
              </a:rPr>
              <a:t>чистовым)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Преимущество:</a:t>
            </a:r>
            <a:r>
              <a:rPr lang="ru-RU" sz="2000" i="1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повышает производительность (нет перемещения заготовки из одного штампа в другой).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8493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13" y="8285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Геометрическая точность поковок, полученных на </a:t>
            </a:r>
            <a:r>
              <a:rPr lang="ru-RU" sz="3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молотах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5536" y="1140714"/>
            <a:ext cx="824843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молотах поковки изготавливаются с самыми низкими классами точности: Т4, Т5. Это обусловлено возможностью смещения частей штампа, отсутствием направляющих в конструкции штампа, ударным характером деформирования.</a:t>
            </a:r>
          </a:p>
          <a:p>
            <a:pPr marL="0" marR="0" lvl="0" indent="2540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Допускаемые отклонения от номинальных размеров поковки соответствуют припускам, которые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также являются увеличенными.</a:t>
            </a:r>
          </a:p>
          <a:p>
            <a:pPr marL="0" marR="0" lvl="0" indent="25400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Кузнечные напуски имеют максимальные значения. Ввиду ударного характера работы молота в конструкции штампа нельзя использовать выталкиватели, поэтому для извлечения поковки из ручья штампа на вертикальных поверхностях поковок оформляются значительные штамповочные уклоны: наружные – до 7 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внутренние – до 10 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Радиусы закругления назначаются для облегчения течения металла, повышения стойкости штампа, обеспечения расположения волокон.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393274"/>
            <a:ext cx="3888432" cy="2370174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19751" y="4875368"/>
            <a:ext cx="430072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деталь;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размер детали;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номинальн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размер поковки;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наименьший предельный размер поковки;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наибольший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предельный размер поковки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величина припуска;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допуск (пол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допуска);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положительная величина допускаемого отклонения;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отрицательная величина допускаемого отклонения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1438</Words>
  <Application>Microsoft Office PowerPoint</Application>
  <PresentationFormat>Экран (4:3)</PresentationFormat>
  <Paragraphs>129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Горячая объемная штамповка на молотах</vt:lpstr>
      <vt:lpstr>Штамповка в открытых штампах</vt:lpstr>
      <vt:lpstr>Штамповка в закрытых штампах</vt:lpstr>
      <vt:lpstr>Презентация PowerPoint</vt:lpstr>
      <vt:lpstr>Презентация PowerPoint</vt:lpstr>
      <vt:lpstr>Геометрическая точность поковок, полученных на молотах</vt:lpstr>
      <vt:lpstr>Горячая объемная штамповка на прессах</vt:lpstr>
      <vt:lpstr>Открытая штамповка</vt:lpstr>
      <vt:lpstr>Закрытая штамповка</vt:lpstr>
      <vt:lpstr>Достоинства процесса штамповки на прессах</vt:lpstr>
      <vt:lpstr>Недостатки процесса штамповки на прессах</vt:lpstr>
      <vt:lpstr>Штамповка на горизонтально-ковочных машинах</vt:lpstr>
      <vt:lpstr>Схема горячей объемной штамповки на горизонтально-ковочной машине </vt:lpstr>
      <vt:lpstr>Презентация PowerPoint</vt:lpstr>
      <vt:lpstr>Презентация PowerPoint</vt:lpstr>
      <vt:lpstr>Презентация PowerPoint</vt:lpstr>
      <vt:lpstr>Презентация PowerPoint</vt:lpstr>
      <vt:lpstr>Штамповка жидкого металла</vt:lpstr>
      <vt:lpstr>СПАСИБО ЗА ВНИМАНИЕ!</vt:lpstr>
    </vt:vector>
  </TitlesOfParts>
  <Company>ВГКПТЭиС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для горячей объемной штамповки</dc:title>
  <dc:creator>елена</dc:creator>
  <cp:lastModifiedBy>lenovo</cp:lastModifiedBy>
  <cp:revision>59</cp:revision>
  <dcterms:created xsi:type="dcterms:W3CDTF">2011-10-10T06:46:24Z</dcterms:created>
  <dcterms:modified xsi:type="dcterms:W3CDTF">2022-06-16T11:07:00Z</dcterms:modified>
</cp:coreProperties>
</file>